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7" r:id="rId4"/>
    <p:sldId id="258" r:id="rId5"/>
    <p:sldId id="259" r:id="rId6"/>
    <p:sldId id="260" r:id="rId7"/>
    <p:sldId id="261" r:id="rId8"/>
    <p:sldId id="266"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54D774-330E-4D34-899C-8F89E56D16BD}" v="1" dt="2025-06-02T16:32:42.7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9" autoAdjust="0"/>
    <p:restoredTop sz="94660"/>
  </p:normalViewPr>
  <p:slideViewPr>
    <p:cSldViewPr snapToGrid="0">
      <p:cViewPr varScale="1">
        <p:scale>
          <a:sx n="92" d="100"/>
          <a:sy n="92" d="100"/>
        </p:scale>
        <p:origin x="295" y="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ppenheim, Tomas" userId="7bbdd6b4-1f3d-4fdd-ac21-d8c716941374" providerId="ADAL" clId="{9854D774-330E-4D34-899C-8F89E56D16BD}"/>
    <pc:docChg chg="custSel addSld modSld sldOrd">
      <pc:chgData name="Oppenheim, Tomas" userId="7bbdd6b4-1f3d-4fdd-ac21-d8c716941374" providerId="ADAL" clId="{9854D774-330E-4D34-899C-8F89E56D16BD}" dt="2025-06-03T19:57:26.757" v="127" actId="20577"/>
      <pc:docMkLst>
        <pc:docMk/>
      </pc:docMkLst>
      <pc:sldChg chg="modSp mod">
        <pc:chgData name="Oppenheim, Tomas" userId="7bbdd6b4-1f3d-4fdd-ac21-d8c716941374" providerId="ADAL" clId="{9854D774-330E-4D34-899C-8F89E56D16BD}" dt="2025-06-02T17:56:55.206" v="124" actId="1076"/>
        <pc:sldMkLst>
          <pc:docMk/>
          <pc:sldMk cId="1276998912" sldId="260"/>
        </pc:sldMkLst>
        <pc:spChg chg="mod">
          <ac:chgData name="Oppenheim, Tomas" userId="7bbdd6b4-1f3d-4fdd-ac21-d8c716941374" providerId="ADAL" clId="{9854D774-330E-4D34-899C-8F89E56D16BD}" dt="2025-06-02T17:56:54.220" v="123" actId="207"/>
          <ac:spMkLst>
            <pc:docMk/>
            <pc:sldMk cId="1276998912" sldId="260"/>
            <ac:spMk id="4" creationId="{D63C5A76-8902-598D-D52D-38B46CFF124D}"/>
          </ac:spMkLst>
        </pc:spChg>
        <pc:spChg chg="mod">
          <ac:chgData name="Oppenheim, Tomas" userId="7bbdd6b4-1f3d-4fdd-ac21-d8c716941374" providerId="ADAL" clId="{9854D774-330E-4D34-899C-8F89E56D16BD}" dt="2025-06-02T17:56:55.206" v="124" actId="1076"/>
          <ac:spMkLst>
            <pc:docMk/>
            <pc:sldMk cId="1276998912" sldId="260"/>
            <ac:spMk id="5" creationId="{E7AD4CEF-79E2-5248-AA0F-8EDFAF8817E3}"/>
          </ac:spMkLst>
        </pc:spChg>
      </pc:sldChg>
      <pc:sldChg chg="modSp mod ord">
        <pc:chgData name="Oppenheim, Tomas" userId="7bbdd6b4-1f3d-4fdd-ac21-d8c716941374" providerId="ADAL" clId="{9854D774-330E-4D34-899C-8F89E56D16BD}" dt="2025-06-03T19:57:26.757" v="127" actId="20577"/>
        <pc:sldMkLst>
          <pc:docMk/>
          <pc:sldMk cId="2517739905" sldId="261"/>
        </pc:sldMkLst>
        <pc:spChg chg="mod">
          <ac:chgData name="Oppenheim, Tomas" userId="7bbdd6b4-1f3d-4fdd-ac21-d8c716941374" providerId="ADAL" clId="{9854D774-330E-4D34-899C-8F89E56D16BD}" dt="2025-06-02T16:29:56.804" v="15" actId="6549"/>
          <ac:spMkLst>
            <pc:docMk/>
            <pc:sldMk cId="2517739905" sldId="261"/>
            <ac:spMk id="64" creationId="{917727FC-9FDE-D397-2AE8-D74B8818B729}"/>
          </ac:spMkLst>
        </pc:spChg>
        <pc:spChg chg="mod">
          <ac:chgData name="Oppenheim, Tomas" userId="7bbdd6b4-1f3d-4fdd-ac21-d8c716941374" providerId="ADAL" clId="{9854D774-330E-4D34-899C-8F89E56D16BD}" dt="2025-06-02T16:31:07.910" v="20" actId="20577"/>
          <ac:spMkLst>
            <pc:docMk/>
            <pc:sldMk cId="2517739905" sldId="261"/>
            <ac:spMk id="69" creationId="{9E814595-0DB7-E302-0585-C8B6E3830A59}"/>
          </ac:spMkLst>
        </pc:spChg>
        <pc:spChg chg="mod">
          <ac:chgData name="Oppenheim, Tomas" userId="7bbdd6b4-1f3d-4fdd-ac21-d8c716941374" providerId="ADAL" clId="{9854D774-330E-4D34-899C-8F89E56D16BD}" dt="2025-06-03T19:57:26.757" v="127" actId="20577"/>
          <ac:spMkLst>
            <pc:docMk/>
            <pc:sldMk cId="2517739905" sldId="261"/>
            <ac:spMk id="74" creationId="{675EE35E-1000-63E2-C169-36F410837362}"/>
          </ac:spMkLst>
        </pc:spChg>
        <pc:spChg chg="mod">
          <ac:chgData name="Oppenheim, Tomas" userId="7bbdd6b4-1f3d-4fdd-ac21-d8c716941374" providerId="ADAL" clId="{9854D774-330E-4D34-899C-8F89E56D16BD}" dt="2025-06-02T16:31:18.492" v="22" actId="20577"/>
          <ac:spMkLst>
            <pc:docMk/>
            <pc:sldMk cId="2517739905" sldId="261"/>
            <ac:spMk id="85" creationId="{741CCCC1-F07B-D875-6914-37370E47F279}"/>
          </ac:spMkLst>
        </pc:spChg>
        <pc:graphicFrameChg chg="modGraphic">
          <ac:chgData name="Oppenheim, Tomas" userId="7bbdd6b4-1f3d-4fdd-ac21-d8c716941374" providerId="ADAL" clId="{9854D774-330E-4D34-899C-8F89E56D16BD}" dt="2025-06-02T16:29:50.906" v="14" actId="20577"/>
          <ac:graphicFrameMkLst>
            <pc:docMk/>
            <pc:sldMk cId="2517739905" sldId="261"/>
            <ac:graphicFrameMk id="2" creationId="{327C5040-40EC-CB31-756A-B29A19969C70}"/>
          </ac:graphicFrameMkLst>
        </pc:graphicFrameChg>
      </pc:sldChg>
      <pc:sldChg chg="ord">
        <pc:chgData name="Oppenheim, Tomas" userId="7bbdd6b4-1f3d-4fdd-ac21-d8c716941374" providerId="ADAL" clId="{9854D774-330E-4D34-899C-8F89E56D16BD}" dt="2025-06-02T16:31:51.121" v="27"/>
        <pc:sldMkLst>
          <pc:docMk/>
          <pc:sldMk cId="876017896" sldId="265"/>
        </pc:sldMkLst>
      </pc:sldChg>
      <pc:sldChg chg="addSp delSp modSp new mod">
        <pc:chgData name="Oppenheim, Tomas" userId="7bbdd6b4-1f3d-4fdd-ac21-d8c716941374" providerId="ADAL" clId="{9854D774-330E-4D34-899C-8F89E56D16BD}" dt="2025-06-02T16:33:05.684" v="110" actId="1076"/>
        <pc:sldMkLst>
          <pc:docMk/>
          <pc:sldMk cId="2908336737" sldId="266"/>
        </pc:sldMkLst>
        <pc:spChg chg="del">
          <ac:chgData name="Oppenheim, Tomas" userId="7bbdd6b4-1f3d-4fdd-ac21-d8c716941374" providerId="ADAL" clId="{9854D774-330E-4D34-899C-8F89E56D16BD}" dt="2025-06-02T16:32:24.439" v="31" actId="478"/>
          <ac:spMkLst>
            <pc:docMk/>
            <pc:sldMk cId="2908336737" sldId="266"/>
            <ac:spMk id="2" creationId="{DCE03252-D366-24A2-2169-519FFDF8C08B}"/>
          </ac:spMkLst>
        </pc:spChg>
        <pc:spChg chg="del">
          <ac:chgData name="Oppenheim, Tomas" userId="7bbdd6b4-1f3d-4fdd-ac21-d8c716941374" providerId="ADAL" clId="{9854D774-330E-4D34-899C-8F89E56D16BD}" dt="2025-06-02T16:32:25.400" v="32" actId="478"/>
          <ac:spMkLst>
            <pc:docMk/>
            <pc:sldMk cId="2908336737" sldId="266"/>
            <ac:spMk id="3" creationId="{A5155597-446E-F510-C50A-2F3B6B6E782F}"/>
          </ac:spMkLst>
        </pc:spChg>
        <pc:spChg chg="add mod">
          <ac:chgData name="Oppenheim, Tomas" userId="7bbdd6b4-1f3d-4fdd-ac21-d8c716941374" providerId="ADAL" clId="{9854D774-330E-4D34-899C-8F89E56D16BD}" dt="2025-06-02T16:33:05.684" v="110" actId="1076"/>
          <ac:spMkLst>
            <pc:docMk/>
            <pc:sldMk cId="2908336737" sldId="266"/>
            <ac:spMk id="6" creationId="{B8583801-F77D-1445-5E3C-41AC1899A901}"/>
          </ac:spMkLst>
        </pc:spChg>
        <pc:picChg chg="add mod">
          <ac:chgData name="Oppenheim, Tomas" userId="7bbdd6b4-1f3d-4fdd-ac21-d8c716941374" providerId="ADAL" clId="{9854D774-330E-4D34-899C-8F89E56D16BD}" dt="2025-06-02T16:32:31.894" v="37" actId="1076"/>
          <ac:picMkLst>
            <pc:docMk/>
            <pc:sldMk cId="2908336737" sldId="266"/>
            <ac:picMk id="5" creationId="{D88AFD27-FA50-B3AF-30FB-BF6F08DEF1B3}"/>
          </ac:picMkLst>
        </pc:pic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090F3-FE80-2D8D-3DE4-87EAA49465E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864097A-1421-17EF-89CF-262C088B6B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46BF0B4-11DB-17E3-F22B-DB4A971E62FF}"/>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FDC4CAF5-425F-2D7C-8448-F3A75207A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11AFD3-F995-5C27-D4FF-AF8E3A05A4B4}"/>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6531487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B2F97-AF21-7C4C-011C-071D06E61ED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E5DD66-7437-D973-7A9C-05AC884CD2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87F3FA-576D-5383-FFBB-C881F0873F66}"/>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85BB17EC-DC09-9418-F7E1-09730811B6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1A7931-DF97-4FC7-2CF4-E87D406304C6}"/>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28857328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AF6252-62D7-F158-8F61-FA91841F3EE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82C2529-323A-FDD4-354F-0D53A5F866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6FDBB5-C61D-093E-3B03-4E3E3CDC4D11}"/>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27E931E1-DF58-5EC0-28B5-6BD7436BD9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9DB6D-300D-3574-0801-40D6929F3A0A}"/>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6370715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095C1-021D-11F6-CF2C-203348B18A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2E2E18-A128-D617-633F-29389E9F3D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151C29-23AF-6E76-3361-1684CC3564D7}"/>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C1AFC090-7EAB-EDDA-655B-9348BC0A4B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C155BB-F994-62A7-3FA7-9BDED792F43E}"/>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783611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DC0B9-D35D-EDF0-A3C9-E1D3753F90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3A41E6-4310-CF4C-FA4C-2CAE53BD5C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27F28B-2192-C76A-F1F8-5237D5B09597}"/>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871A7822-7253-E32E-2EEF-C75858C670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5C63F-8F3D-EBC3-27AD-6567B05DD30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403245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7E230-6779-85E4-0A63-8868AC0C95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0D1ADB-120E-3D3C-7586-28AEDE49AB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6F3A5B-F90D-522C-7AD2-625E443B8E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E19430C-052C-A7E4-38C8-A34D73B49D81}"/>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6" name="Footer Placeholder 5">
            <a:extLst>
              <a:ext uri="{FF2B5EF4-FFF2-40B4-BE49-F238E27FC236}">
                <a16:creationId xmlns:a16="http://schemas.microsoft.com/office/drawing/2014/main" id="{41E98092-D0EB-80B5-C8A3-C84BCEBE48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1DF9E4-A832-931A-19A2-2F3B1BF95E84}"/>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6304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B6E44-02DE-8813-AE74-7387D3AD0EB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EEE8573-BCEA-7E7C-115C-50469A9A47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105C41-EDB4-7C88-E492-E82EB4EFFF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8BED897-D86D-6347-F311-142539C066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8E7C83-FAA1-C201-5790-1AFE3C5514C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03B5C7-000C-7084-FEA6-553C3696AFBA}"/>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8" name="Footer Placeholder 7">
            <a:extLst>
              <a:ext uri="{FF2B5EF4-FFF2-40B4-BE49-F238E27FC236}">
                <a16:creationId xmlns:a16="http://schemas.microsoft.com/office/drawing/2014/main" id="{C770F90F-3F7B-69CF-CEA8-95F64D1A2B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77F0979-2BDB-574B-0BDD-0AA8BD41FB5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069577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C1ED3-397C-F2F7-E817-DC5B8C496A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10664C-36E0-0574-FA4E-5C9863051FDC}"/>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4" name="Footer Placeholder 3">
            <a:extLst>
              <a:ext uri="{FF2B5EF4-FFF2-40B4-BE49-F238E27FC236}">
                <a16:creationId xmlns:a16="http://schemas.microsoft.com/office/drawing/2014/main" id="{763F81DD-24F6-67AC-B3EF-D4A1B6EB6B9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7C3EE7-282F-9640-9801-58A770D90B3E}"/>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22944947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9115CF-7D92-3604-0D23-345D7FC02787}"/>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3" name="Footer Placeholder 2">
            <a:extLst>
              <a:ext uri="{FF2B5EF4-FFF2-40B4-BE49-F238E27FC236}">
                <a16:creationId xmlns:a16="http://schemas.microsoft.com/office/drawing/2014/main" id="{21D8C931-5B0E-8377-D906-D1E13E21619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595EDFA-13BC-F682-5D27-1F7230A8EDDA}"/>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602041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B3FDA-C1D4-CA89-6598-DBFE815D5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FE4328C-04ED-18E6-A783-EAAE5CA335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B3E199-4FB3-41A8-6F9C-53A767D28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2EC5FA-5FB8-1E0E-CC71-D206F5A884C2}"/>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6" name="Footer Placeholder 5">
            <a:extLst>
              <a:ext uri="{FF2B5EF4-FFF2-40B4-BE49-F238E27FC236}">
                <a16:creationId xmlns:a16="http://schemas.microsoft.com/office/drawing/2014/main" id="{AF16D8B3-F705-9D10-3237-31F77A6732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615266-3A69-9343-54D8-E39BF24905FB}"/>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371146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3DD89-D977-9616-5861-12B8475D24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9CE3448-F3EB-5F53-7B7B-7E3AA413B1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F6A741-AE81-48A0-0540-7B0BBE53C4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DE29DA-31F1-421A-1771-450559B3D51D}"/>
              </a:ext>
            </a:extLst>
          </p:cNvPr>
          <p:cNvSpPr>
            <a:spLocks noGrp="1"/>
          </p:cNvSpPr>
          <p:nvPr>
            <p:ph type="dt" sz="half" idx="10"/>
          </p:nvPr>
        </p:nvSpPr>
        <p:spPr/>
        <p:txBody>
          <a:bodyPr/>
          <a:lstStyle/>
          <a:p>
            <a:fld id="{E2A58F4E-27A1-40DF-BE6D-0149983EBFAB}" type="datetimeFigureOut">
              <a:rPr lang="en-US" smtClean="0"/>
              <a:t>6/3/2025</a:t>
            </a:fld>
            <a:endParaRPr lang="en-US"/>
          </a:p>
        </p:txBody>
      </p:sp>
      <p:sp>
        <p:nvSpPr>
          <p:cNvPr id="6" name="Footer Placeholder 5">
            <a:extLst>
              <a:ext uri="{FF2B5EF4-FFF2-40B4-BE49-F238E27FC236}">
                <a16:creationId xmlns:a16="http://schemas.microsoft.com/office/drawing/2014/main" id="{632B5FB0-7B9D-1D24-7557-BE35AD35E5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960547-F904-4E96-005A-7B07688A237F}"/>
              </a:ext>
            </a:extLst>
          </p:cNvPr>
          <p:cNvSpPr>
            <a:spLocks noGrp="1"/>
          </p:cNvSpPr>
          <p:nvPr>
            <p:ph type="sldNum" sz="quarter" idx="12"/>
          </p:nvPr>
        </p:nvSpPr>
        <p:spPr/>
        <p:txBody>
          <a:bodyPr/>
          <a:lstStyle/>
          <a:p>
            <a:fld id="{899C7FD2-2FCA-4377-9443-319FE5143BD4}" type="slidenum">
              <a:rPr lang="en-US" smtClean="0"/>
              <a:t>‹#›</a:t>
            </a:fld>
            <a:endParaRPr lang="en-US"/>
          </a:p>
        </p:txBody>
      </p:sp>
    </p:spTree>
    <p:extLst>
      <p:ext uri="{BB962C8B-B14F-4D97-AF65-F5344CB8AC3E}">
        <p14:creationId xmlns:p14="http://schemas.microsoft.com/office/powerpoint/2010/main" val="4035251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08513B-BEC4-9C3E-9E2E-393AEBC222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F70B67-D0C9-39C6-BC11-B393BF8638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91A415-7528-D646-733C-1B277C0EA9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2A58F4E-27A1-40DF-BE6D-0149983EBFAB}" type="datetimeFigureOut">
              <a:rPr lang="en-US" smtClean="0"/>
              <a:t>6/3/2025</a:t>
            </a:fld>
            <a:endParaRPr lang="en-US"/>
          </a:p>
        </p:txBody>
      </p:sp>
      <p:sp>
        <p:nvSpPr>
          <p:cNvPr id="5" name="Footer Placeholder 4">
            <a:extLst>
              <a:ext uri="{FF2B5EF4-FFF2-40B4-BE49-F238E27FC236}">
                <a16:creationId xmlns:a16="http://schemas.microsoft.com/office/drawing/2014/main" id="{510125CF-2E48-7DB0-2D99-77EB72F825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EC3EEB5-5E5C-DD7E-BED5-5BA2F760FF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99C7FD2-2FCA-4377-9443-319FE5143BD4}" type="slidenum">
              <a:rPr lang="en-US" smtClean="0"/>
              <a:t>‹#›</a:t>
            </a:fld>
            <a:endParaRPr lang="en-US"/>
          </a:p>
        </p:txBody>
      </p:sp>
    </p:spTree>
    <p:extLst>
      <p:ext uri="{BB962C8B-B14F-4D97-AF65-F5344CB8AC3E}">
        <p14:creationId xmlns:p14="http://schemas.microsoft.com/office/powerpoint/2010/main" val="4007630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61AD8-1BE0-16B3-9124-A70F398124E4}"/>
              </a:ext>
            </a:extLst>
          </p:cNvPr>
          <p:cNvSpPr>
            <a:spLocks noGrp="1"/>
          </p:cNvSpPr>
          <p:nvPr>
            <p:ph type="ctrTitle"/>
          </p:nvPr>
        </p:nvSpPr>
        <p:spPr/>
        <p:txBody>
          <a:bodyPr/>
          <a:lstStyle/>
          <a:p>
            <a:r>
              <a:rPr lang="en-US" dirty="0"/>
              <a:t>Kinematic Presentation </a:t>
            </a:r>
            <a:br>
              <a:rPr lang="en-US" dirty="0"/>
            </a:br>
            <a:r>
              <a:rPr lang="en-US" dirty="0"/>
              <a:t>Tom</a:t>
            </a:r>
          </a:p>
        </p:txBody>
      </p:sp>
      <p:sp>
        <p:nvSpPr>
          <p:cNvPr id="3" name="Subtitle 2">
            <a:extLst>
              <a:ext uri="{FF2B5EF4-FFF2-40B4-BE49-F238E27FC236}">
                <a16:creationId xmlns:a16="http://schemas.microsoft.com/office/drawing/2014/main" id="{02FDC9BF-D343-9379-D760-910B26ADCECC}"/>
              </a:ext>
            </a:extLst>
          </p:cNvPr>
          <p:cNvSpPr>
            <a:spLocks noGrp="1"/>
          </p:cNvSpPr>
          <p:nvPr>
            <p:ph type="subTitle" idx="1"/>
          </p:nvPr>
        </p:nvSpPr>
        <p:spPr/>
        <p:txBody>
          <a:bodyPr/>
          <a:lstStyle/>
          <a:p>
            <a:r>
              <a:rPr lang="en-US" dirty="0"/>
              <a:t>5/19/25</a:t>
            </a:r>
          </a:p>
        </p:txBody>
      </p:sp>
    </p:spTree>
    <p:extLst>
      <p:ext uri="{BB962C8B-B14F-4D97-AF65-F5344CB8AC3E}">
        <p14:creationId xmlns:p14="http://schemas.microsoft.com/office/powerpoint/2010/main" val="2437389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D4B9FC0-5F93-6221-F7E6-6468BB029D63}"/>
              </a:ext>
            </a:extLst>
          </p:cNvPr>
          <p:cNvSpPr txBox="1"/>
          <p:nvPr/>
        </p:nvSpPr>
        <p:spPr>
          <a:xfrm>
            <a:off x="1238596" y="270163"/>
            <a:ext cx="9235440" cy="830997"/>
          </a:xfrm>
          <a:prstGeom prst="rect">
            <a:avLst/>
          </a:prstGeom>
          <a:noFill/>
        </p:spPr>
        <p:txBody>
          <a:bodyPr wrap="square" rtlCol="0">
            <a:spAutoFit/>
          </a:bodyPr>
          <a:lstStyle/>
          <a:p>
            <a:r>
              <a:rPr lang="en-US" sz="4800" b="1" dirty="0"/>
              <a:t>Completed:  </a:t>
            </a:r>
          </a:p>
        </p:txBody>
      </p:sp>
      <p:sp>
        <p:nvSpPr>
          <p:cNvPr id="5" name="TextBox 4">
            <a:extLst>
              <a:ext uri="{FF2B5EF4-FFF2-40B4-BE49-F238E27FC236}">
                <a16:creationId xmlns:a16="http://schemas.microsoft.com/office/drawing/2014/main" id="{354D6659-C73B-FC27-E725-9B81EDD0B738}"/>
              </a:ext>
            </a:extLst>
          </p:cNvPr>
          <p:cNvSpPr txBox="1"/>
          <p:nvPr/>
        </p:nvSpPr>
        <p:spPr>
          <a:xfrm>
            <a:off x="486295" y="1604357"/>
            <a:ext cx="11072552" cy="3477875"/>
          </a:xfrm>
          <a:prstGeom prst="rect">
            <a:avLst/>
          </a:prstGeom>
          <a:noFill/>
        </p:spPr>
        <p:txBody>
          <a:bodyPr wrap="square" rtlCol="0">
            <a:spAutoFit/>
          </a:bodyPr>
          <a:lstStyle/>
          <a:p>
            <a:pPr marL="457200" indent="-457200">
              <a:buAutoNum type="arabicPeriod"/>
            </a:pPr>
            <a:r>
              <a:rPr lang="en-US" sz="2000" dirty="0"/>
              <a:t>Velcro testing on length samples</a:t>
            </a:r>
          </a:p>
          <a:p>
            <a:pPr marL="914400" lvl="1" indent="-457200">
              <a:buAutoNum type="arabicPeriod"/>
            </a:pPr>
            <a:r>
              <a:rPr lang="en-US" sz="2000" dirty="0"/>
              <a:t>Different way of plotting train one sample and apply model on reapplied and misaligned samples</a:t>
            </a:r>
          </a:p>
          <a:p>
            <a:endParaRPr lang="en-US" sz="2000" dirty="0"/>
          </a:p>
          <a:p>
            <a:pPr marL="342900" indent="-342900">
              <a:buAutoNum type="arabicPeriod" startAt="2"/>
            </a:pPr>
            <a:r>
              <a:rPr lang="en-US" sz="2000" dirty="0"/>
              <a:t>Testing Current Source Circuit.  Provides </a:t>
            </a:r>
            <a:r>
              <a:rPr lang="en-US" sz="2000" dirty="0">
                <a:solidFill>
                  <a:srgbClr val="FF0000"/>
                </a:solidFill>
                <a:highlight>
                  <a:srgbClr val="FFFF00"/>
                </a:highlight>
              </a:rPr>
              <a:t>INCREDIBLY LOW NOISE DATA</a:t>
            </a:r>
            <a:r>
              <a:rPr lang="en-US" sz="2000" dirty="0"/>
              <a:t>.  Will use for PCB design but not for camera design to keep circuit consistent with bench top testing</a:t>
            </a:r>
          </a:p>
          <a:p>
            <a:endParaRPr lang="en-US" sz="2000" dirty="0"/>
          </a:p>
          <a:p>
            <a:pPr marL="342900" indent="-342900">
              <a:buAutoNum type="arabicPeriod" startAt="2"/>
            </a:pPr>
            <a:r>
              <a:rPr lang="en-US" sz="2000" dirty="0"/>
              <a:t>Circuit design for 4 strain sensors</a:t>
            </a:r>
          </a:p>
          <a:p>
            <a:pPr lvl="1"/>
            <a:endParaRPr lang="en-US" sz="2000" dirty="0"/>
          </a:p>
          <a:p>
            <a:pPr marL="342900" indent="-342900">
              <a:buAutoNum type="arabicPeriod" startAt="2"/>
            </a:pPr>
            <a:r>
              <a:rPr lang="en-US" sz="2000" dirty="0"/>
              <a:t>Order Camera equipment</a:t>
            </a:r>
          </a:p>
          <a:p>
            <a:pPr marL="800100" lvl="1" indent="-342900">
              <a:buAutoNum type="arabicPeriod" startAt="2"/>
            </a:pPr>
            <a:r>
              <a:rPr lang="en-US" sz="2000" dirty="0"/>
              <a:t>Begin programming python code for data acquisition</a:t>
            </a:r>
          </a:p>
        </p:txBody>
      </p:sp>
    </p:spTree>
    <p:extLst>
      <p:ext uri="{BB962C8B-B14F-4D97-AF65-F5344CB8AC3E}">
        <p14:creationId xmlns:p14="http://schemas.microsoft.com/office/powerpoint/2010/main" val="2478814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A2C864-8387-85F2-7535-9A86CDE702B0}"/>
              </a:ext>
            </a:extLst>
          </p:cNvPr>
          <p:cNvPicPr>
            <a:picLocks noChangeAspect="1"/>
          </p:cNvPicPr>
          <p:nvPr/>
        </p:nvPicPr>
        <p:blipFill>
          <a:blip r:embed="rId2"/>
          <a:stretch>
            <a:fillRect/>
          </a:stretch>
        </p:blipFill>
        <p:spPr>
          <a:xfrm>
            <a:off x="279722" y="2077022"/>
            <a:ext cx="3484837" cy="2478353"/>
          </a:xfrm>
          <a:prstGeom prst="rect">
            <a:avLst/>
          </a:prstGeom>
        </p:spPr>
      </p:pic>
      <p:pic>
        <p:nvPicPr>
          <p:cNvPr id="7" name="Picture 6">
            <a:extLst>
              <a:ext uri="{FF2B5EF4-FFF2-40B4-BE49-F238E27FC236}">
                <a16:creationId xmlns:a16="http://schemas.microsoft.com/office/drawing/2014/main" id="{2A9DCD06-7ACD-7C84-DF9E-EDA2360FF976}"/>
              </a:ext>
            </a:extLst>
          </p:cNvPr>
          <p:cNvPicPr>
            <a:picLocks noChangeAspect="1"/>
          </p:cNvPicPr>
          <p:nvPr/>
        </p:nvPicPr>
        <p:blipFill>
          <a:blip r:embed="rId3"/>
          <a:stretch>
            <a:fillRect/>
          </a:stretch>
        </p:blipFill>
        <p:spPr>
          <a:xfrm>
            <a:off x="3687086" y="2077022"/>
            <a:ext cx="4817827" cy="2765142"/>
          </a:xfrm>
          <a:prstGeom prst="rect">
            <a:avLst/>
          </a:prstGeom>
        </p:spPr>
      </p:pic>
      <p:pic>
        <p:nvPicPr>
          <p:cNvPr id="9" name="Picture 8">
            <a:extLst>
              <a:ext uri="{FF2B5EF4-FFF2-40B4-BE49-F238E27FC236}">
                <a16:creationId xmlns:a16="http://schemas.microsoft.com/office/drawing/2014/main" id="{3005173B-E5BF-D7C1-99BC-B976D528CEAC}"/>
              </a:ext>
            </a:extLst>
          </p:cNvPr>
          <p:cNvPicPr>
            <a:picLocks noChangeAspect="1"/>
          </p:cNvPicPr>
          <p:nvPr/>
        </p:nvPicPr>
        <p:blipFill>
          <a:blip r:embed="rId4"/>
          <a:stretch>
            <a:fillRect/>
          </a:stretch>
        </p:blipFill>
        <p:spPr>
          <a:xfrm>
            <a:off x="8959271" y="1231871"/>
            <a:ext cx="2953006" cy="4705758"/>
          </a:xfrm>
          <a:prstGeom prst="rect">
            <a:avLst/>
          </a:prstGeom>
        </p:spPr>
      </p:pic>
      <p:sp>
        <p:nvSpPr>
          <p:cNvPr id="10" name="TextBox 9">
            <a:extLst>
              <a:ext uri="{FF2B5EF4-FFF2-40B4-BE49-F238E27FC236}">
                <a16:creationId xmlns:a16="http://schemas.microsoft.com/office/drawing/2014/main" id="{BEEA4A4A-21D2-F8FB-0C4F-25D079E0647B}"/>
              </a:ext>
            </a:extLst>
          </p:cNvPr>
          <p:cNvSpPr txBox="1"/>
          <p:nvPr/>
        </p:nvSpPr>
        <p:spPr>
          <a:xfrm>
            <a:off x="3096490" y="199505"/>
            <a:ext cx="5723313" cy="523220"/>
          </a:xfrm>
          <a:prstGeom prst="rect">
            <a:avLst/>
          </a:prstGeom>
          <a:noFill/>
        </p:spPr>
        <p:txBody>
          <a:bodyPr wrap="square" rtlCol="0">
            <a:spAutoFit/>
          </a:bodyPr>
          <a:lstStyle/>
          <a:p>
            <a:r>
              <a:rPr lang="en-US" sz="2800" b="1" dirty="0"/>
              <a:t>Length Data Tested Using Velcro</a:t>
            </a:r>
          </a:p>
        </p:txBody>
      </p:sp>
    </p:spTree>
    <p:extLst>
      <p:ext uri="{BB962C8B-B14F-4D97-AF65-F5344CB8AC3E}">
        <p14:creationId xmlns:p14="http://schemas.microsoft.com/office/powerpoint/2010/main" val="16948647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1E5FB2-9074-A60A-2643-BFD24509F041}"/>
              </a:ext>
            </a:extLst>
          </p:cNvPr>
          <p:cNvSpPr txBox="1"/>
          <p:nvPr/>
        </p:nvSpPr>
        <p:spPr>
          <a:xfrm>
            <a:off x="2643447" y="236912"/>
            <a:ext cx="7265325" cy="523220"/>
          </a:xfrm>
          <a:prstGeom prst="rect">
            <a:avLst/>
          </a:prstGeom>
          <a:noFill/>
        </p:spPr>
        <p:txBody>
          <a:bodyPr wrap="square" rtlCol="0">
            <a:spAutoFit/>
          </a:bodyPr>
          <a:lstStyle/>
          <a:p>
            <a:r>
              <a:rPr lang="en-US" sz="2800" b="1" dirty="0"/>
              <a:t>Reapplication Data Tested Using Velcro</a:t>
            </a:r>
          </a:p>
        </p:txBody>
      </p:sp>
      <p:pic>
        <p:nvPicPr>
          <p:cNvPr id="8" name="Picture 7">
            <a:extLst>
              <a:ext uri="{FF2B5EF4-FFF2-40B4-BE49-F238E27FC236}">
                <a16:creationId xmlns:a16="http://schemas.microsoft.com/office/drawing/2014/main" id="{2177D5D6-976B-50F9-073C-AC6CCD6E5D5F}"/>
              </a:ext>
            </a:extLst>
          </p:cNvPr>
          <p:cNvPicPr>
            <a:picLocks noChangeAspect="1"/>
          </p:cNvPicPr>
          <p:nvPr/>
        </p:nvPicPr>
        <p:blipFill>
          <a:blip r:embed="rId2"/>
          <a:stretch>
            <a:fillRect/>
          </a:stretch>
        </p:blipFill>
        <p:spPr>
          <a:xfrm>
            <a:off x="2890331" y="1870377"/>
            <a:ext cx="4153234" cy="2394051"/>
          </a:xfrm>
          <a:prstGeom prst="rect">
            <a:avLst/>
          </a:prstGeom>
        </p:spPr>
      </p:pic>
      <p:pic>
        <p:nvPicPr>
          <p:cNvPr id="6" name="Picture 5">
            <a:extLst>
              <a:ext uri="{FF2B5EF4-FFF2-40B4-BE49-F238E27FC236}">
                <a16:creationId xmlns:a16="http://schemas.microsoft.com/office/drawing/2014/main" id="{D6095021-4996-F5D7-921F-96CC7DF71608}"/>
              </a:ext>
            </a:extLst>
          </p:cNvPr>
          <p:cNvPicPr>
            <a:picLocks noChangeAspect="1"/>
          </p:cNvPicPr>
          <p:nvPr/>
        </p:nvPicPr>
        <p:blipFill>
          <a:blip r:embed="rId3"/>
          <a:stretch>
            <a:fillRect/>
          </a:stretch>
        </p:blipFill>
        <p:spPr>
          <a:xfrm>
            <a:off x="104784" y="2024164"/>
            <a:ext cx="2785547" cy="1999197"/>
          </a:xfrm>
          <a:prstGeom prst="rect">
            <a:avLst/>
          </a:prstGeom>
        </p:spPr>
      </p:pic>
      <p:pic>
        <p:nvPicPr>
          <p:cNvPr id="10" name="Picture 9">
            <a:extLst>
              <a:ext uri="{FF2B5EF4-FFF2-40B4-BE49-F238E27FC236}">
                <a16:creationId xmlns:a16="http://schemas.microsoft.com/office/drawing/2014/main" id="{89BD7066-3A24-30D7-FFC2-E34958CDA8BB}"/>
              </a:ext>
            </a:extLst>
          </p:cNvPr>
          <p:cNvPicPr>
            <a:picLocks noChangeAspect="1"/>
          </p:cNvPicPr>
          <p:nvPr/>
        </p:nvPicPr>
        <p:blipFill>
          <a:blip r:embed="rId4"/>
          <a:stretch>
            <a:fillRect/>
          </a:stretch>
        </p:blipFill>
        <p:spPr>
          <a:xfrm>
            <a:off x="7205652" y="1803862"/>
            <a:ext cx="4748186" cy="3038302"/>
          </a:xfrm>
          <a:prstGeom prst="rect">
            <a:avLst/>
          </a:prstGeom>
        </p:spPr>
      </p:pic>
    </p:spTree>
    <p:extLst>
      <p:ext uri="{BB962C8B-B14F-4D97-AF65-F5344CB8AC3E}">
        <p14:creationId xmlns:p14="http://schemas.microsoft.com/office/powerpoint/2010/main" val="2793255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150987-AF2D-DC08-2789-254358553AA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5F44B34-39F1-BEE6-09F9-74EFD05A86BF}"/>
              </a:ext>
            </a:extLst>
          </p:cNvPr>
          <p:cNvSpPr txBox="1"/>
          <p:nvPr/>
        </p:nvSpPr>
        <p:spPr>
          <a:xfrm>
            <a:off x="2643447" y="236912"/>
            <a:ext cx="7265325" cy="523220"/>
          </a:xfrm>
          <a:prstGeom prst="rect">
            <a:avLst/>
          </a:prstGeom>
          <a:noFill/>
        </p:spPr>
        <p:txBody>
          <a:bodyPr wrap="square" rtlCol="0">
            <a:spAutoFit/>
          </a:bodyPr>
          <a:lstStyle/>
          <a:p>
            <a:r>
              <a:rPr lang="en-US" sz="2800" b="1" dirty="0"/>
              <a:t>Misalignment Data Tested Using Velcro</a:t>
            </a:r>
          </a:p>
        </p:txBody>
      </p:sp>
      <p:pic>
        <p:nvPicPr>
          <p:cNvPr id="3" name="Picture 2">
            <a:extLst>
              <a:ext uri="{FF2B5EF4-FFF2-40B4-BE49-F238E27FC236}">
                <a16:creationId xmlns:a16="http://schemas.microsoft.com/office/drawing/2014/main" id="{38B4B47D-1F5A-581C-49DA-C84C6A70D8B4}"/>
              </a:ext>
            </a:extLst>
          </p:cNvPr>
          <p:cNvPicPr>
            <a:picLocks noChangeAspect="1"/>
          </p:cNvPicPr>
          <p:nvPr/>
        </p:nvPicPr>
        <p:blipFill>
          <a:blip r:embed="rId2"/>
          <a:stretch>
            <a:fillRect/>
          </a:stretch>
        </p:blipFill>
        <p:spPr>
          <a:xfrm>
            <a:off x="82745" y="1922742"/>
            <a:ext cx="2822112" cy="2100618"/>
          </a:xfrm>
          <a:prstGeom prst="rect">
            <a:avLst/>
          </a:prstGeom>
        </p:spPr>
      </p:pic>
      <p:pic>
        <p:nvPicPr>
          <p:cNvPr id="7" name="Picture 6">
            <a:extLst>
              <a:ext uri="{FF2B5EF4-FFF2-40B4-BE49-F238E27FC236}">
                <a16:creationId xmlns:a16="http://schemas.microsoft.com/office/drawing/2014/main" id="{CEDF091D-E5DE-E16A-4464-FE108655AAF2}"/>
              </a:ext>
            </a:extLst>
          </p:cNvPr>
          <p:cNvPicPr>
            <a:picLocks noChangeAspect="1"/>
          </p:cNvPicPr>
          <p:nvPr/>
        </p:nvPicPr>
        <p:blipFill>
          <a:blip r:embed="rId3"/>
          <a:stretch>
            <a:fillRect/>
          </a:stretch>
        </p:blipFill>
        <p:spPr>
          <a:xfrm>
            <a:off x="2904857" y="1972618"/>
            <a:ext cx="4003206" cy="2316749"/>
          </a:xfrm>
          <a:prstGeom prst="rect">
            <a:avLst/>
          </a:prstGeom>
        </p:spPr>
      </p:pic>
      <p:pic>
        <p:nvPicPr>
          <p:cNvPr id="11" name="Picture 10">
            <a:extLst>
              <a:ext uri="{FF2B5EF4-FFF2-40B4-BE49-F238E27FC236}">
                <a16:creationId xmlns:a16="http://schemas.microsoft.com/office/drawing/2014/main" id="{201E506A-A4BB-DC63-0F0C-0F9FC1A54FDC}"/>
              </a:ext>
            </a:extLst>
          </p:cNvPr>
          <p:cNvPicPr>
            <a:picLocks noChangeAspect="1"/>
          </p:cNvPicPr>
          <p:nvPr/>
        </p:nvPicPr>
        <p:blipFill>
          <a:blip r:embed="rId4"/>
          <a:stretch>
            <a:fillRect/>
          </a:stretch>
        </p:blipFill>
        <p:spPr>
          <a:xfrm>
            <a:off x="6830161" y="1736608"/>
            <a:ext cx="5176116" cy="3384784"/>
          </a:xfrm>
          <a:prstGeom prst="rect">
            <a:avLst/>
          </a:prstGeom>
        </p:spPr>
      </p:pic>
    </p:spTree>
    <p:extLst>
      <p:ext uri="{BB962C8B-B14F-4D97-AF65-F5344CB8AC3E}">
        <p14:creationId xmlns:p14="http://schemas.microsoft.com/office/powerpoint/2010/main" val="1508594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63C5A76-8902-598D-D52D-38B46CFF124D}"/>
              </a:ext>
            </a:extLst>
          </p:cNvPr>
          <p:cNvSpPr txBox="1"/>
          <p:nvPr/>
        </p:nvSpPr>
        <p:spPr>
          <a:xfrm>
            <a:off x="486295" y="1604357"/>
            <a:ext cx="11072552" cy="3785652"/>
          </a:xfrm>
          <a:prstGeom prst="rect">
            <a:avLst/>
          </a:prstGeom>
          <a:noFill/>
        </p:spPr>
        <p:txBody>
          <a:bodyPr wrap="square" rtlCol="0">
            <a:spAutoFit/>
          </a:bodyPr>
          <a:lstStyle/>
          <a:p>
            <a:pPr marL="457200" indent="-457200">
              <a:buAutoNum type="arabicPeriod"/>
            </a:pPr>
            <a:r>
              <a:rPr lang="en-US" sz="2000" dirty="0">
                <a:highlight>
                  <a:srgbClr val="FFFF00"/>
                </a:highlight>
              </a:rPr>
              <a:t>Plan was to finish making different cross-sectional area liquid metal channels today to test tomorrow:  0.017”x 0.017”, </a:t>
            </a:r>
            <a:r>
              <a:rPr lang="en-US" sz="2000" dirty="0">
                <a:highlight>
                  <a:srgbClr val="00FF00"/>
                </a:highlight>
              </a:rPr>
              <a:t>0.02”x 0.02”, </a:t>
            </a:r>
            <a:r>
              <a:rPr lang="en-US" sz="2000" dirty="0">
                <a:highlight>
                  <a:srgbClr val="FFFF00"/>
                </a:highlight>
              </a:rPr>
              <a:t>and 0.023” x 0.023”</a:t>
            </a:r>
          </a:p>
          <a:p>
            <a:pPr marL="914400" lvl="1" indent="-457200">
              <a:buFontTx/>
              <a:buAutoNum type="arabicPeriod"/>
            </a:pPr>
            <a:r>
              <a:rPr lang="en-US" sz="2000" b="1" dirty="0">
                <a:solidFill>
                  <a:srgbClr val="FF0000"/>
                </a:solidFill>
                <a:highlight>
                  <a:srgbClr val="FFFF00"/>
                </a:highlight>
              </a:rPr>
              <a:t>0.01”x 0.01”, </a:t>
            </a:r>
            <a:r>
              <a:rPr lang="en-US" sz="2000" b="1" dirty="0">
                <a:highlight>
                  <a:srgbClr val="00FF00"/>
                </a:highlight>
              </a:rPr>
              <a:t>0.02”x 0.02”, </a:t>
            </a:r>
            <a:r>
              <a:rPr lang="en-US" sz="2000" b="1" dirty="0">
                <a:highlight>
                  <a:srgbClr val="FFFF00"/>
                </a:highlight>
              </a:rPr>
              <a:t>and </a:t>
            </a:r>
            <a:r>
              <a:rPr lang="en-US" sz="2000" b="1" dirty="0">
                <a:solidFill>
                  <a:srgbClr val="00B050"/>
                </a:solidFill>
                <a:highlight>
                  <a:srgbClr val="FFFF00"/>
                </a:highlight>
              </a:rPr>
              <a:t>0.03” x 0.03</a:t>
            </a:r>
            <a:r>
              <a:rPr lang="en-US" sz="2000" b="1" dirty="0">
                <a:highlight>
                  <a:srgbClr val="FFFF00"/>
                </a:highlight>
              </a:rPr>
              <a:t>”</a:t>
            </a:r>
          </a:p>
          <a:p>
            <a:pPr lvl="1"/>
            <a:endParaRPr lang="en-US" sz="2000" dirty="0">
              <a:highlight>
                <a:srgbClr val="FFFF00"/>
              </a:highlight>
            </a:endParaRPr>
          </a:p>
          <a:p>
            <a:endParaRPr lang="en-US" sz="2000" dirty="0"/>
          </a:p>
          <a:p>
            <a:pPr marL="342900" indent="-342900">
              <a:buAutoNum type="arabicPeriod" startAt="2"/>
            </a:pPr>
            <a:r>
              <a:rPr lang="en-US" sz="2000" dirty="0">
                <a:highlight>
                  <a:srgbClr val="FF0000"/>
                </a:highlight>
              </a:rPr>
              <a:t>Test new delta sigma ADC 24 bit with 128x gain possible using SPI communication protocol.  If works, can use this for the PCB design since one chip can take up to 8 sensors and sampling frequency up to kHz range.</a:t>
            </a:r>
          </a:p>
          <a:p>
            <a:pPr marL="800100" lvl="1" indent="-342900">
              <a:buAutoNum type="arabicPeriod" startAt="2"/>
            </a:pPr>
            <a:r>
              <a:rPr lang="en-US" sz="2000" dirty="0">
                <a:highlight>
                  <a:srgbClr val="FF0000"/>
                </a:highlight>
              </a:rPr>
              <a:t>This board not needed for camera testing, just for final </a:t>
            </a:r>
            <a:r>
              <a:rPr lang="en-US" sz="2000" dirty="0" err="1">
                <a:highlight>
                  <a:srgbClr val="FF0000"/>
                </a:highlight>
              </a:rPr>
              <a:t>pcb</a:t>
            </a:r>
            <a:r>
              <a:rPr lang="en-US" sz="2000" dirty="0">
                <a:highlight>
                  <a:srgbClr val="FF0000"/>
                </a:highlight>
              </a:rPr>
              <a:t> design potentially</a:t>
            </a:r>
          </a:p>
          <a:p>
            <a:pPr lvl="1"/>
            <a:endParaRPr lang="en-US" sz="2000" dirty="0"/>
          </a:p>
          <a:p>
            <a:pPr marL="342900" indent="-342900">
              <a:buAutoNum type="arabicPeriod" startAt="2"/>
            </a:pPr>
            <a:r>
              <a:rPr lang="en-US" sz="2000" dirty="0">
                <a:highlight>
                  <a:srgbClr val="00FF00"/>
                </a:highlight>
              </a:rPr>
              <a:t>Order Camera equipment</a:t>
            </a:r>
          </a:p>
          <a:p>
            <a:pPr marL="800100" lvl="1" indent="-342900">
              <a:buAutoNum type="arabicPeriod" startAt="2"/>
            </a:pPr>
            <a:r>
              <a:rPr lang="en-US" sz="2000" dirty="0">
                <a:highlight>
                  <a:srgbClr val="00FF00"/>
                </a:highlight>
              </a:rPr>
              <a:t>Begin programming python code for data acquisition</a:t>
            </a:r>
          </a:p>
        </p:txBody>
      </p:sp>
      <p:sp>
        <p:nvSpPr>
          <p:cNvPr id="5" name="TextBox 4">
            <a:extLst>
              <a:ext uri="{FF2B5EF4-FFF2-40B4-BE49-F238E27FC236}">
                <a16:creationId xmlns:a16="http://schemas.microsoft.com/office/drawing/2014/main" id="{E7AD4CEF-79E2-5248-AA0F-8EDFAF8817E3}"/>
              </a:ext>
            </a:extLst>
          </p:cNvPr>
          <p:cNvSpPr txBox="1"/>
          <p:nvPr/>
        </p:nvSpPr>
        <p:spPr>
          <a:xfrm>
            <a:off x="1508760" y="320039"/>
            <a:ext cx="9235440" cy="830997"/>
          </a:xfrm>
          <a:prstGeom prst="rect">
            <a:avLst/>
          </a:prstGeom>
          <a:noFill/>
        </p:spPr>
        <p:txBody>
          <a:bodyPr wrap="square" rtlCol="0">
            <a:spAutoFit/>
          </a:bodyPr>
          <a:lstStyle/>
          <a:p>
            <a:r>
              <a:rPr lang="en-US" sz="4800" b="1" dirty="0"/>
              <a:t>To Do:  </a:t>
            </a:r>
          </a:p>
        </p:txBody>
      </p:sp>
    </p:spTree>
    <p:extLst>
      <p:ext uri="{BB962C8B-B14F-4D97-AF65-F5344CB8AC3E}">
        <p14:creationId xmlns:p14="http://schemas.microsoft.com/office/powerpoint/2010/main" val="1276998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2C810-F8B3-45C8-E40C-BCD9B16D2429}"/>
            </a:ext>
          </a:extLst>
        </p:cNvPr>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B586F169-8ADF-BA45-E290-08A205CC9505}"/>
              </a:ext>
            </a:extLst>
          </p:cNvPr>
          <p:cNvCxnSpPr>
            <a:cxnSpLocks/>
          </p:cNvCxnSpPr>
          <p:nvPr/>
        </p:nvCxnSpPr>
        <p:spPr>
          <a:xfrm flipV="1">
            <a:off x="2385753" y="976779"/>
            <a:ext cx="1909845" cy="4123"/>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EFC548C-6C1A-D2AD-942C-6F31F1152C75}"/>
              </a:ext>
            </a:extLst>
          </p:cNvPr>
          <p:cNvCxnSpPr>
            <a:cxnSpLocks/>
          </p:cNvCxnSpPr>
          <p:nvPr/>
        </p:nvCxnSpPr>
        <p:spPr>
          <a:xfrm>
            <a:off x="4256116" y="976779"/>
            <a:ext cx="1673630" cy="4123"/>
          </a:xfrm>
          <a:prstGeom prst="line">
            <a:avLst/>
          </a:prstGeom>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184BCDD-8FA4-A1B0-00D8-95AE8412067A}"/>
              </a:ext>
            </a:extLst>
          </p:cNvPr>
          <p:cNvCxnSpPr/>
          <p:nvPr/>
        </p:nvCxnSpPr>
        <p:spPr>
          <a:xfrm>
            <a:off x="6433359" y="976779"/>
            <a:ext cx="1483822"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a:extLst>
              <a:ext uri="{FF2B5EF4-FFF2-40B4-BE49-F238E27FC236}">
                <a16:creationId xmlns:a16="http://schemas.microsoft.com/office/drawing/2014/main" id="{CB34ACDB-FE5E-A626-3FDE-FF699E6E3E8B}"/>
              </a:ext>
            </a:extLst>
          </p:cNvPr>
          <p:cNvCxnSpPr>
            <a:cxnSpLocks/>
          </p:cNvCxnSpPr>
          <p:nvPr/>
        </p:nvCxnSpPr>
        <p:spPr>
          <a:xfrm flipV="1">
            <a:off x="2385753" y="2730731"/>
            <a:ext cx="0" cy="772679"/>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400FCE28-36F0-1511-D33F-EBBB7EA74212}"/>
              </a:ext>
            </a:extLst>
          </p:cNvPr>
          <p:cNvCxnSpPr/>
          <p:nvPr/>
        </p:nvCxnSpPr>
        <p:spPr>
          <a:xfrm flipV="1">
            <a:off x="7894320" y="980901"/>
            <a:ext cx="0" cy="590203"/>
          </a:xfrm>
          <a:prstGeom prst="line">
            <a:avLst/>
          </a:prstGeom>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D839600C-070A-0C32-00FB-7AF2955FAD31}"/>
              </a:ext>
            </a:extLst>
          </p:cNvPr>
          <p:cNvSpPr txBox="1"/>
          <p:nvPr/>
        </p:nvSpPr>
        <p:spPr>
          <a:xfrm>
            <a:off x="7536874" y="1574677"/>
            <a:ext cx="760614" cy="369332"/>
          </a:xfrm>
          <a:prstGeom prst="rect">
            <a:avLst/>
          </a:prstGeom>
          <a:noFill/>
        </p:spPr>
        <p:txBody>
          <a:bodyPr wrap="square" rtlCol="0">
            <a:spAutoFit/>
          </a:bodyPr>
          <a:lstStyle/>
          <a:p>
            <a:r>
              <a:rPr lang="en-US" dirty="0"/>
              <a:t>GND</a:t>
            </a:r>
          </a:p>
        </p:txBody>
      </p:sp>
      <p:sp>
        <p:nvSpPr>
          <p:cNvPr id="40" name="TextBox 39">
            <a:extLst>
              <a:ext uri="{FF2B5EF4-FFF2-40B4-BE49-F238E27FC236}">
                <a16:creationId xmlns:a16="http://schemas.microsoft.com/office/drawing/2014/main" id="{4442CFC0-222A-CB05-B3E9-4260C4630934}"/>
              </a:ext>
            </a:extLst>
          </p:cNvPr>
          <p:cNvSpPr txBox="1"/>
          <p:nvPr/>
        </p:nvSpPr>
        <p:spPr>
          <a:xfrm>
            <a:off x="6483258" y="4217848"/>
            <a:ext cx="5446466" cy="369332"/>
          </a:xfrm>
          <a:prstGeom prst="rect">
            <a:avLst/>
          </a:prstGeom>
          <a:noFill/>
        </p:spPr>
        <p:txBody>
          <a:bodyPr wrap="square" rtlCol="0">
            <a:spAutoFit/>
          </a:bodyPr>
          <a:lstStyle/>
          <a:p>
            <a:r>
              <a:rPr lang="en-US" b="1" dirty="0"/>
              <a:t>MCP3421 I2C (16 bit resolution)</a:t>
            </a:r>
          </a:p>
        </p:txBody>
      </p:sp>
      <p:sp>
        <p:nvSpPr>
          <p:cNvPr id="52" name="TextBox 51">
            <a:extLst>
              <a:ext uri="{FF2B5EF4-FFF2-40B4-BE49-F238E27FC236}">
                <a16:creationId xmlns:a16="http://schemas.microsoft.com/office/drawing/2014/main" id="{83DB668A-4F10-3FD7-EF2A-461E3E7B08A6}"/>
              </a:ext>
            </a:extLst>
          </p:cNvPr>
          <p:cNvSpPr txBox="1"/>
          <p:nvPr/>
        </p:nvSpPr>
        <p:spPr>
          <a:xfrm>
            <a:off x="2024150" y="3503410"/>
            <a:ext cx="760614" cy="369332"/>
          </a:xfrm>
          <a:prstGeom prst="rect">
            <a:avLst/>
          </a:prstGeom>
          <a:noFill/>
        </p:spPr>
        <p:txBody>
          <a:bodyPr wrap="square" rtlCol="0">
            <a:spAutoFit/>
          </a:bodyPr>
          <a:lstStyle/>
          <a:p>
            <a:r>
              <a:rPr lang="en-US" dirty="0"/>
              <a:t>GND</a:t>
            </a:r>
          </a:p>
        </p:txBody>
      </p:sp>
      <p:sp>
        <p:nvSpPr>
          <p:cNvPr id="54" name="Rectangle 53">
            <a:extLst>
              <a:ext uri="{FF2B5EF4-FFF2-40B4-BE49-F238E27FC236}">
                <a16:creationId xmlns:a16="http://schemas.microsoft.com/office/drawing/2014/main" id="{9D32188E-7290-CC85-8C37-F13488BD7235}"/>
              </a:ext>
            </a:extLst>
          </p:cNvPr>
          <p:cNvSpPr/>
          <p:nvPr/>
        </p:nvSpPr>
        <p:spPr>
          <a:xfrm>
            <a:off x="5852161" y="830002"/>
            <a:ext cx="644236" cy="31587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6" name="Straight Arrow Connector 55">
            <a:extLst>
              <a:ext uri="{FF2B5EF4-FFF2-40B4-BE49-F238E27FC236}">
                <a16:creationId xmlns:a16="http://schemas.microsoft.com/office/drawing/2014/main" id="{17223C43-044D-4496-5334-3E2F9DC4E719}"/>
              </a:ext>
            </a:extLst>
          </p:cNvPr>
          <p:cNvCxnSpPr/>
          <p:nvPr/>
        </p:nvCxnSpPr>
        <p:spPr>
          <a:xfrm flipV="1">
            <a:off x="6051665" y="500929"/>
            <a:ext cx="342209" cy="8289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57" name="TextBox 56">
            <a:extLst>
              <a:ext uri="{FF2B5EF4-FFF2-40B4-BE49-F238E27FC236}">
                <a16:creationId xmlns:a16="http://schemas.microsoft.com/office/drawing/2014/main" id="{6D6FFF07-2923-A949-7FF2-C1CADC6BBFFD}"/>
              </a:ext>
            </a:extLst>
          </p:cNvPr>
          <p:cNvSpPr txBox="1"/>
          <p:nvPr/>
        </p:nvSpPr>
        <p:spPr>
          <a:xfrm>
            <a:off x="5590310" y="212354"/>
            <a:ext cx="3578628" cy="369332"/>
          </a:xfrm>
          <a:prstGeom prst="rect">
            <a:avLst/>
          </a:prstGeom>
          <a:noFill/>
        </p:spPr>
        <p:txBody>
          <a:bodyPr wrap="square" rtlCol="0">
            <a:spAutoFit/>
          </a:bodyPr>
          <a:lstStyle/>
          <a:p>
            <a:r>
              <a:rPr lang="en-US" b="1" dirty="0"/>
              <a:t>Strain Gauge (0.4 ohm – 1.2 ohm)</a:t>
            </a:r>
          </a:p>
        </p:txBody>
      </p:sp>
      <p:sp>
        <p:nvSpPr>
          <p:cNvPr id="64" name="TextBox 63">
            <a:extLst>
              <a:ext uri="{FF2B5EF4-FFF2-40B4-BE49-F238E27FC236}">
                <a16:creationId xmlns:a16="http://schemas.microsoft.com/office/drawing/2014/main" id="{917727FC-9FDE-D397-2AE8-D74B8818B729}"/>
              </a:ext>
            </a:extLst>
          </p:cNvPr>
          <p:cNvSpPr txBox="1"/>
          <p:nvPr/>
        </p:nvSpPr>
        <p:spPr>
          <a:xfrm>
            <a:off x="84990" y="108261"/>
            <a:ext cx="424494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V1 Option -&gt; </a:t>
            </a:r>
            <a:r>
              <a:rPr lang="en-US" b="1" dirty="0">
                <a:solidFill>
                  <a:srgbClr val="FF0000"/>
                </a:solidFill>
              </a:rPr>
              <a:t>7.5 mA</a:t>
            </a:r>
          </a:p>
        </p:txBody>
      </p:sp>
      <p:graphicFrame>
        <p:nvGraphicFramePr>
          <p:cNvPr id="2" name="Table 1">
            <a:extLst>
              <a:ext uri="{FF2B5EF4-FFF2-40B4-BE49-F238E27FC236}">
                <a16:creationId xmlns:a16="http://schemas.microsoft.com/office/drawing/2014/main" id="{327C5040-40EC-CB31-756A-B29A19969C70}"/>
              </a:ext>
            </a:extLst>
          </p:cNvPr>
          <p:cNvGraphicFramePr>
            <a:graphicFrameLocks noGrp="1"/>
          </p:cNvGraphicFramePr>
          <p:nvPr>
            <p:extLst>
              <p:ext uri="{D42A27DB-BD31-4B8C-83A1-F6EECF244321}">
                <p14:modId xmlns:p14="http://schemas.microsoft.com/office/powerpoint/2010/main" val="1686084812"/>
              </p:ext>
            </p:extLst>
          </p:nvPr>
        </p:nvGraphicFramePr>
        <p:xfrm>
          <a:off x="913456" y="3332369"/>
          <a:ext cx="3211738" cy="4315638"/>
        </p:xfrm>
        <a:graphic>
          <a:graphicData uri="http://schemas.openxmlformats.org/drawingml/2006/table">
            <a:tbl>
              <a:tblPr firstRow="1" bandRow="1">
                <a:tableStyleId>{5C22544A-7EE6-4342-B048-85BDC9FD1C3A}</a:tableStyleId>
              </a:tblPr>
              <a:tblGrid>
                <a:gridCol w="1552328">
                  <a:extLst>
                    <a:ext uri="{9D8B030D-6E8A-4147-A177-3AD203B41FA5}">
                      <a16:colId xmlns:a16="http://schemas.microsoft.com/office/drawing/2014/main" val="1141843265"/>
                    </a:ext>
                  </a:extLst>
                </a:gridCol>
                <a:gridCol w="1659410">
                  <a:extLst>
                    <a:ext uri="{9D8B030D-6E8A-4147-A177-3AD203B41FA5}">
                      <a16:colId xmlns:a16="http://schemas.microsoft.com/office/drawing/2014/main" val="1437353937"/>
                    </a:ext>
                  </a:extLst>
                </a:gridCol>
              </a:tblGrid>
              <a:tr h="702451">
                <a:tc>
                  <a:txBody>
                    <a:bodyPr/>
                    <a:lstStyle/>
                    <a:p>
                      <a:pPr algn="ctr"/>
                      <a:r>
                        <a:rPr lang="en-US" dirty="0"/>
                        <a:t>Circuit Component</a:t>
                      </a:r>
                    </a:p>
                  </a:txBody>
                  <a:tcPr/>
                </a:tc>
                <a:tc>
                  <a:txBody>
                    <a:bodyPr/>
                    <a:lstStyle/>
                    <a:p>
                      <a:pPr algn="ctr"/>
                      <a:r>
                        <a:rPr lang="en-US" dirty="0"/>
                        <a:t>Current Draw (mA)</a:t>
                      </a:r>
                    </a:p>
                  </a:txBody>
                  <a:tcPr/>
                </a:tc>
                <a:extLst>
                  <a:ext uri="{0D108BD9-81ED-4DB2-BD59-A6C34878D82A}">
                    <a16:rowId xmlns:a16="http://schemas.microsoft.com/office/drawing/2014/main" val="3434499030"/>
                  </a:ext>
                </a:extLst>
              </a:tr>
              <a:tr h="453478">
                <a:tc>
                  <a:txBody>
                    <a:bodyPr/>
                    <a:lstStyle/>
                    <a:p>
                      <a:pPr algn="ctr"/>
                      <a:r>
                        <a:rPr lang="en-US" dirty="0"/>
                        <a:t>Divider Circuit (</a:t>
                      </a:r>
                      <a:r>
                        <a:rPr lang="en-US" b="1" dirty="0"/>
                        <a:t>LT3092</a:t>
                      </a:r>
                      <a:r>
                        <a:rPr lang="en-US" dirty="0"/>
                        <a:t>)</a:t>
                      </a:r>
                    </a:p>
                  </a:txBody>
                  <a:tcPr/>
                </a:tc>
                <a:tc>
                  <a:txBody>
                    <a:bodyPr/>
                    <a:lstStyle/>
                    <a:p>
                      <a:pPr algn="ctr"/>
                      <a:r>
                        <a:rPr lang="en-US" dirty="0"/>
                        <a:t>~ 7.5 mA</a:t>
                      </a:r>
                    </a:p>
                  </a:txBody>
                  <a:tcPr/>
                </a:tc>
                <a:extLst>
                  <a:ext uri="{0D108BD9-81ED-4DB2-BD59-A6C34878D82A}">
                    <a16:rowId xmlns:a16="http://schemas.microsoft.com/office/drawing/2014/main" val="992122014"/>
                  </a:ext>
                </a:extLst>
              </a:tr>
              <a:tr h="259130">
                <a:tc>
                  <a:txBody>
                    <a:bodyPr/>
                    <a:lstStyle/>
                    <a:p>
                      <a:pPr algn="ctr"/>
                      <a:r>
                        <a:rPr lang="en-US" dirty="0"/>
                        <a:t>MAX6070</a:t>
                      </a:r>
                    </a:p>
                  </a:txBody>
                  <a:tcPr/>
                </a:tc>
                <a:tc>
                  <a:txBody>
                    <a:bodyPr/>
                    <a:lstStyle/>
                    <a:p>
                      <a:pPr algn="ctr"/>
                      <a:r>
                        <a:rPr lang="en-US" dirty="0"/>
                        <a:t>~ 0.2 mA</a:t>
                      </a:r>
                    </a:p>
                  </a:txBody>
                  <a:tcPr/>
                </a:tc>
                <a:extLst>
                  <a:ext uri="{0D108BD9-81ED-4DB2-BD59-A6C34878D82A}">
                    <a16:rowId xmlns:a16="http://schemas.microsoft.com/office/drawing/2014/main" val="133005074"/>
                  </a:ext>
                </a:extLst>
              </a:tr>
              <a:tr h="453478">
                <a:tc>
                  <a:txBody>
                    <a:bodyPr/>
                    <a:lstStyle/>
                    <a:p>
                      <a:pPr algn="ctr"/>
                      <a:r>
                        <a:rPr lang="en-US" dirty="0"/>
                        <a:t>LMC6482</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 0.6 mA</a:t>
                      </a:r>
                    </a:p>
                    <a:p>
                      <a:pPr algn="ctr"/>
                      <a:endParaRPr lang="en-US" dirty="0"/>
                    </a:p>
                  </a:txBody>
                  <a:tcPr/>
                </a:tc>
                <a:extLst>
                  <a:ext uri="{0D108BD9-81ED-4DB2-BD59-A6C34878D82A}">
                    <a16:rowId xmlns:a16="http://schemas.microsoft.com/office/drawing/2014/main" val="680386852"/>
                  </a:ext>
                </a:extLst>
              </a:tr>
              <a:tr h="64782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ADS115 or MCP3421 (16 bit)</a:t>
                      </a:r>
                    </a:p>
                    <a:p>
                      <a:pPr algn="ct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 0.22 mA</a:t>
                      </a:r>
                    </a:p>
                  </a:txBody>
                  <a:tcPr/>
                </a:tc>
                <a:extLst>
                  <a:ext uri="{0D108BD9-81ED-4DB2-BD59-A6C34878D82A}">
                    <a16:rowId xmlns:a16="http://schemas.microsoft.com/office/drawing/2014/main" val="2327710373"/>
                  </a:ext>
                </a:extLst>
              </a:tr>
              <a:tr h="504227">
                <a:tc>
                  <a:txBody>
                    <a:bodyPr/>
                    <a:lstStyle/>
                    <a:p>
                      <a:pPr algn="ctr"/>
                      <a:r>
                        <a:rPr lang="en-US" dirty="0"/>
                        <a:t>INA333</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~0.05</a:t>
                      </a:r>
                      <a:r>
                        <a:rPr lang="en-US" baseline="0" dirty="0"/>
                        <a:t> mA</a:t>
                      </a:r>
                      <a:endParaRPr lang="en-US" dirty="0"/>
                    </a:p>
                  </a:txBody>
                  <a:tcPr/>
                </a:tc>
                <a:extLst>
                  <a:ext uri="{0D108BD9-81ED-4DB2-BD59-A6C34878D82A}">
                    <a16:rowId xmlns:a16="http://schemas.microsoft.com/office/drawing/2014/main" val="3940270987"/>
                  </a:ext>
                </a:extLst>
              </a:tr>
            </a:tbl>
          </a:graphicData>
        </a:graphic>
      </p:graphicFrame>
      <p:cxnSp>
        <p:nvCxnSpPr>
          <p:cNvPr id="11" name="Straight Connector 10">
            <a:extLst>
              <a:ext uri="{FF2B5EF4-FFF2-40B4-BE49-F238E27FC236}">
                <a16:creationId xmlns:a16="http://schemas.microsoft.com/office/drawing/2014/main" id="{E728858F-C43A-C1DD-7FBA-1C90DD697150}"/>
              </a:ext>
            </a:extLst>
          </p:cNvPr>
          <p:cNvCxnSpPr>
            <a:cxnSpLocks/>
          </p:cNvCxnSpPr>
          <p:nvPr/>
        </p:nvCxnSpPr>
        <p:spPr>
          <a:xfrm>
            <a:off x="5473931" y="996138"/>
            <a:ext cx="57958" cy="1734593"/>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B647F88D-AAA9-D978-EB19-19CFAC9B33EA}"/>
              </a:ext>
            </a:extLst>
          </p:cNvPr>
          <p:cNvCxnSpPr>
            <a:cxnSpLocks/>
          </p:cNvCxnSpPr>
          <p:nvPr/>
        </p:nvCxnSpPr>
        <p:spPr>
          <a:xfrm flipV="1">
            <a:off x="2388524" y="2196056"/>
            <a:ext cx="0" cy="341846"/>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D1E183CD-B24A-3656-C38B-EFABC31A71DF}"/>
              </a:ext>
            </a:extLst>
          </p:cNvPr>
          <p:cNvCxnSpPr>
            <a:cxnSpLocks/>
          </p:cNvCxnSpPr>
          <p:nvPr/>
        </p:nvCxnSpPr>
        <p:spPr>
          <a:xfrm flipH="1" flipV="1">
            <a:off x="2370861" y="1000126"/>
            <a:ext cx="21084" cy="1195930"/>
          </a:xfrm>
          <a:prstGeom prst="line">
            <a:avLst/>
          </a:prstGeom>
        </p:spPr>
        <p:style>
          <a:lnRef idx="2">
            <a:schemeClr val="accent1"/>
          </a:lnRef>
          <a:fillRef idx="0">
            <a:schemeClr val="accent1"/>
          </a:fillRef>
          <a:effectRef idx="1">
            <a:schemeClr val="accent1"/>
          </a:effectRef>
          <a:fontRef idx="minor">
            <a:schemeClr val="tx1"/>
          </a:fontRef>
        </p:style>
      </p:cxnSp>
      <p:cxnSp>
        <p:nvCxnSpPr>
          <p:cNvPr id="34" name="Straight Connector 33">
            <a:extLst>
              <a:ext uri="{FF2B5EF4-FFF2-40B4-BE49-F238E27FC236}">
                <a16:creationId xmlns:a16="http://schemas.microsoft.com/office/drawing/2014/main" id="{738BA903-0EC9-4F9C-410F-68EFE6EC60BE}"/>
              </a:ext>
            </a:extLst>
          </p:cNvPr>
          <p:cNvCxnSpPr>
            <a:cxnSpLocks/>
            <a:stCxn id="66" idx="1"/>
          </p:cNvCxnSpPr>
          <p:nvPr/>
        </p:nvCxnSpPr>
        <p:spPr>
          <a:xfrm flipH="1">
            <a:off x="6313330" y="3513552"/>
            <a:ext cx="15292" cy="627445"/>
          </a:xfrm>
          <a:prstGeom prst="line">
            <a:avLst/>
          </a:prstGeom>
        </p:spPr>
        <p:style>
          <a:lnRef idx="2">
            <a:schemeClr val="accent1"/>
          </a:lnRef>
          <a:fillRef idx="0">
            <a:schemeClr val="accent1"/>
          </a:fillRef>
          <a:effectRef idx="1">
            <a:schemeClr val="accent1"/>
          </a:effectRef>
          <a:fontRef idx="minor">
            <a:schemeClr val="tx1"/>
          </a:fontRef>
        </p:style>
      </p:cxnSp>
      <p:sp>
        <p:nvSpPr>
          <p:cNvPr id="46" name="TextBox 45">
            <a:extLst>
              <a:ext uri="{FF2B5EF4-FFF2-40B4-BE49-F238E27FC236}">
                <a16:creationId xmlns:a16="http://schemas.microsoft.com/office/drawing/2014/main" id="{D54F5249-EAEF-5FA1-120F-A00A4B299AA8}"/>
              </a:ext>
            </a:extLst>
          </p:cNvPr>
          <p:cNvSpPr txBox="1"/>
          <p:nvPr/>
        </p:nvSpPr>
        <p:spPr>
          <a:xfrm>
            <a:off x="5765224" y="4443760"/>
            <a:ext cx="760614" cy="369332"/>
          </a:xfrm>
          <a:prstGeom prst="rect">
            <a:avLst/>
          </a:prstGeom>
          <a:noFill/>
        </p:spPr>
        <p:txBody>
          <a:bodyPr wrap="square" rtlCol="0">
            <a:spAutoFit/>
          </a:bodyPr>
          <a:lstStyle/>
          <a:p>
            <a:r>
              <a:rPr lang="en-US" dirty="0">
                <a:solidFill>
                  <a:schemeClr val="bg1"/>
                </a:solidFill>
              </a:rPr>
              <a:t>x50</a:t>
            </a:r>
          </a:p>
        </p:txBody>
      </p:sp>
      <p:sp>
        <p:nvSpPr>
          <p:cNvPr id="66" name="TextBox 65">
            <a:extLst>
              <a:ext uri="{FF2B5EF4-FFF2-40B4-BE49-F238E27FC236}">
                <a16:creationId xmlns:a16="http://schemas.microsoft.com/office/drawing/2014/main" id="{675EE35E-1000-63E2-C169-36F410837362}"/>
              </a:ext>
            </a:extLst>
          </p:cNvPr>
          <p:cNvSpPr txBox="1"/>
          <p:nvPr/>
        </p:nvSpPr>
        <p:spPr>
          <a:xfrm>
            <a:off x="6328622" y="3190386"/>
            <a:ext cx="5018932" cy="646331"/>
          </a:xfrm>
          <a:prstGeom prst="rect">
            <a:avLst/>
          </a:prstGeom>
          <a:noFill/>
        </p:spPr>
        <p:txBody>
          <a:bodyPr wrap="square" rtlCol="0">
            <a:spAutoFit/>
          </a:bodyPr>
          <a:lstStyle/>
          <a:p>
            <a:r>
              <a:rPr lang="en-US" b="1" dirty="0"/>
              <a:t>2.048V ref </a:t>
            </a:r>
            <a:r>
              <a:rPr lang="en-US" b="1" dirty="0">
                <a:solidFill>
                  <a:srgbClr val="101820"/>
                </a:solidFill>
                <a:effectLst/>
                <a:latin typeface="barlow" panose="020F0502020204030204" pitchFamily="2" charset="0"/>
              </a:rPr>
              <a:t>MAX6070 (or 2.048V LM4040) </a:t>
            </a:r>
          </a:p>
          <a:p>
            <a:endParaRPr lang="en-US" dirty="0"/>
          </a:p>
        </p:txBody>
      </p:sp>
      <p:sp>
        <p:nvSpPr>
          <p:cNvPr id="71" name="Isosceles Triangle 70">
            <a:extLst>
              <a:ext uri="{FF2B5EF4-FFF2-40B4-BE49-F238E27FC236}">
                <a16:creationId xmlns:a16="http://schemas.microsoft.com/office/drawing/2014/main" id="{933D75BB-C28D-FCC7-337E-EF9A5C8A6F87}"/>
              </a:ext>
            </a:extLst>
          </p:cNvPr>
          <p:cNvSpPr/>
          <p:nvPr/>
        </p:nvSpPr>
        <p:spPr>
          <a:xfrm rot="10800000">
            <a:off x="5485731" y="4143956"/>
            <a:ext cx="997527" cy="71904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TextBox 72">
            <a:extLst>
              <a:ext uri="{FF2B5EF4-FFF2-40B4-BE49-F238E27FC236}">
                <a16:creationId xmlns:a16="http://schemas.microsoft.com/office/drawing/2014/main" id="{9E814595-0DB7-E302-0585-C8B6E3830A59}"/>
              </a:ext>
            </a:extLst>
          </p:cNvPr>
          <p:cNvSpPr txBox="1"/>
          <p:nvPr/>
        </p:nvSpPr>
        <p:spPr>
          <a:xfrm>
            <a:off x="5722644" y="4222664"/>
            <a:ext cx="760614" cy="369332"/>
          </a:xfrm>
          <a:prstGeom prst="rect">
            <a:avLst/>
          </a:prstGeom>
          <a:noFill/>
        </p:spPr>
        <p:txBody>
          <a:bodyPr wrap="square" rtlCol="0">
            <a:spAutoFit/>
          </a:bodyPr>
          <a:lstStyle/>
          <a:p>
            <a:r>
              <a:rPr lang="en-US" dirty="0">
                <a:solidFill>
                  <a:schemeClr val="bg1"/>
                </a:solidFill>
              </a:rPr>
              <a:t> x2</a:t>
            </a:r>
          </a:p>
        </p:txBody>
      </p:sp>
      <p:cxnSp>
        <p:nvCxnSpPr>
          <p:cNvPr id="76" name="Straight Connector 75">
            <a:extLst>
              <a:ext uri="{FF2B5EF4-FFF2-40B4-BE49-F238E27FC236}">
                <a16:creationId xmlns:a16="http://schemas.microsoft.com/office/drawing/2014/main" id="{84120235-8A4F-F302-BB09-690BFE1573AB}"/>
              </a:ext>
            </a:extLst>
          </p:cNvPr>
          <p:cNvCxnSpPr>
            <a:cxnSpLocks/>
          </p:cNvCxnSpPr>
          <p:nvPr/>
        </p:nvCxnSpPr>
        <p:spPr>
          <a:xfrm>
            <a:off x="6041916" y="4864179"/>
            <a:ext cx="0" cy="405111"/>
          </a:xfrm>
          <a:prstGeom prst="line">
            <a:avLst/>
          </a:prstGeom>
        </p:spPr>
        <p:style>
          <a:lnRef idx="2">
            <a:schemeClr val="accent1"/>
          </a:lnRef>
          <a:fillRef idx="0">
            <a:schemeClr val="accent1"/>
          </a:fillRef>
          <a:effectRef idx="1">
            <a:schemeClr val="accent1"/>
          </a:effectRef>
          <a:fontRef idx="minor">
            <a:schemeClr val="tx1"/>
          </a:fontRef>
        </p:style>
      </p:cxnSp>
      <p:sp>
        <p:nvSpPr>
          <p:cNvPr id="77" name="TextBox 76">
            <a:extLst>
              <a:ext uri="{FF2B5EF4-FFF2-40B4-BE49-F238E27FC236}">
                <a16:creationId xmlns:a16="http://schemas.microsoft.com/office/drawing/2014/main" id="{E4CC1C80-7568-C491-BDC0-B9394BA1F1F0}"/>
              </a:ext>
            </a:extLst>
          </p:cNvPr>
          <p:cNvSpPr txBox="1"/>
          <p:nvPr/>
        </p:nvSpPr>
        <p:spPr>
          <a:xfrm>
            <a:off x="5563293" y="5335658"/>
            <a:ext cx="1164476" cy="369332"/>
          </a:xfrm>
          <a:prstGeom prst="rect">
            <a:avLst/>
          </a:prstGeom>
          <a:noFill/>
        </p:spPr>
        <p:txBody>
          <a:bodyPr wrap="square" rtlCol="0">
            <a:spAutoFit/>
          </a:bodyPr>
          <a:lstStyle/>
          <a:p>
            <a:r>
              <a:rPr lang="en-US" b="1" dirty="0"/>
              <a:t>Arduino</a:t>
            </a:r>
            <a:endParaRPr lang="en-US" dirty="0"/>
          </a:p>
        </p:txBody>
      </p:sp>
      <p:sp>
        <p:nvSpPr>
          <p:cNvPr id="65" name="Isosceles Triangle 64">
            <a:extLst>
              <a:ext uri="{FF2B5EF4-FFF2-40B4-BE49-F238E27FC236}">
                <a16:creationId xmlns:a16="http://schemas.microsoft.com/office/drawing/2014/main" id="{933D75BB-C28D-FCC7-337E-EF9A5C8A6F87}"/>
              </a:ext>
            </a:extLst>
          </p:cNvPr>
          <p:cNvSpPr/>
          <p:nvPr/>
        </p:nvSpPr>
        <p:spPr>
          <a:xfrm rot="10800000">
            <a:off x="5304450" y="2668434"/>
            <a:ext cx="997527" cy="71904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9E814595-0DB7-E302-0585-C8B6E3830A59}"/>
              </a:ext>
            </a:extLst>
          </p:cNvPr>
          <p:cNvSpPr txBox="1"/>
          <p:nvPr/>
        </p:nvSpPr>
        <p:spPr>
          <a:xfrm>
            <a:off x="5451195" y="2742648"/>
            <a:ext cx="760614" cy="369332"/>
          </a:xfrm>
          <a:prstGeom prst="rect">
            <a:avLst/>
          </a:prstGeom>
          <a:noFill/>
        </p:spPr>
        <p:txBody>
          <a:bodyPr wrap="square" rtlCol="0">
            <a:spAutoFit/>
          </a:bodyPr>
          <a:lstStyle/>
          <a:p>
            <a:r>
              <a:rPr lang="en-US" dirty="0">
                <a:solidFill>
                  <a:schemeClr val="bg1"/>
                </a:solidFill>
              </a:rPr>
              <a:t> x831</a:t>
            </a:r>
          </a:p>
        </p:txBody>
      </p:sp>
      <p:cxnSp>
        <p:nvCxnSpPr>
          <p:cNvPr id="72" name="Straight Connector 71">
            <a:extLst>
              <a:ext uri="{FF2B5EF4-FFF2-40B4-BE49-F238E27FC236}">
                <a16:creationId xmlns:a16="http://schemas.microsoft.com/office/drawing/2014/main" id="{738BA903-0EC9-4F9C-410F-68EFE6EC60BE}"/>
              </a:ext>
            </a:extLst>
          </p:cNvPr>
          <p:cNvCxnSpPr>
            <a:cxnSpLocks/>
          </p:cNvCxnSpPr>
          <p:nvPr/>
        </p:nvCxnSpPr>
        <p:spPr>
          <a:xfrm flipH="1">
            <a:off x="5941252" y="2249356"/>
            <a:ext cx="6926" cy="407160"/>
          </a:xfrm>
          <a:prstGeom prst="line">
            <a:avLst/>
          </a:prstGeom>
        </p:spPr>
        <p:style>
          <a:lnRef idx="2">
            <a:schemeClr val="accent1"/>
          </a:lnRef>
          <a:fillRef idx="0">
            <a:schemeClr val="accent1"/>
          </a:fillRef>
          <a:effectRef idx="1">
            <a:schemeClr val="accent1"/>
          </a:effectRef>
          <a:fontRef idx="minor">
            <a:schemeClr val="tx1"/>
          </a:fontRef>
        </p:style>
      </p:cxnSp>
      <p:sp>
        <p:nvSpPr>
          <p:cNvPr id="74" name="TextBox 73">
            <a:extLst>
              <a:ext uri="{FF2B5EF4-FFF2-40B4-BE49-F238E27FC236}">
                <a16:creationId xmlns:a16="http://schemas.microsoft.com/office/drawing/2014/main" id="{675EE35E-1000-63E2-C169-36F410837362}"/>
              </a:ext>
            </a:extLst>
          </p:cNvPr>
          <p:cNvSpPr txBox="1"/>
          <p:nvPr/>
        </p:nvSpPr>
        <p:spPr>
          <a:xfrm>
            <a:off x="5955812" y="2204663"/>
            <a:ext cx="5151899" cy="646331"/>
          </a:xfrm>
          <a:prstGeom prst="rect">
            <a:avLst/>
          </a:prstGeom>
          <a:noFill/>
        </p:spPr>
        <p:txBody>
          <a:bodyPr wrap="square" rtlCol="0">
            <a:spAutoFit/>
          </a:bodyPr>
          <a:lstStyle/>
          <a:p>
            <a:r>
              <a:rPr lang="en-US" b="1" dirty="0"/>
              <a:t>GND</a:t>
            </a:r>
            <a:endParaRPr lang="en-US" b="1" dirty="0">
              <a:solidFill>
                <a:srgbClr val="101820"/>
              </a:solidFill>
              <a:effectLst/>
              <a:latin typeface="barlow" panose="020F0502020204030204" pitchFamily="2" charset="0"/>
            </a:endParaRPr>
          </a:p>
          <a:p>
            <a:endParaRPr lang="en-US" dirty="0"/>
          </a:p>
        </p:txBody>
      </p:sp>
      <p:cxnSp>
        <p:nvCxnSpPr>
          <p:cNvPr id="80" name="Straight Connector 79">
            <a:extLst>
              <a:ext uri="{FF2B5EF4-FFF2-40B4-BE49-F238E27FC236}">
                <a16:creationId xmlns:a16="http://schemas.microsoft.com/office/drawing/2014/main" id="{738BA903-0EC9-4F9C-410F-68EFE6EC60BE}"/>
              </a:ext>
            </a:extLst>
          </p:cNvPr>
          <p:cNvCxnSpPr>
            <a:cxnSpLocks/>
          </p:cNvCxnSpPr>
          <p:nvPr/>
        </p:nvCxnSpPr>
        <p:spPr>
          <a:xfrm>
            <a:off x="5795218" y="3384962"/>
            <a:ext cx="7995" cy="718511"/>
          </a:xfrm>
          <a:prstGeom prst="line">
            <a:avLst/>
          </a:prstGeom>
        </p:spPr>
        <p:style>
          <a:lnRef idx="2">
            <a:schemeClr val="accent1"/>
          </a:lnRef>
          <a:fillRef idx="0">
            <a:schemeClr val="accent1"/>
          </a:fillRef>
          <a:effectRef idx="1">
            <a:schemeClr val="accent1"/>
          </a:effectRef>
          <a:fontRef idx="minor">
            <a:schemeClr val="tx1"/>
          </a:fontRef>
        </p:style>
      </p:cxnSp>
      <p:sp>
        <p:nvSpPr>
          <p:cNvPr id="81" name="TextBox 80">
            <a:extLst>
              <a:ext uri="{FF2B5EF4-FFF2-40B4-BE49-F238E27FC236}">
                <a16:creationId xmlns:a16="http://schemas.microsoft.com/office/drawing/2014/main" id="{675EE35E-1000-63E2-C169-36F410837362}"/>
              </a:ext>
            </a:extLst>
          </p:cNvPr>
          <p:cNvSpPr txBox="1"/>
          <p:nvPr/>
        </p:nvSpPr>
        <p:spPr>
          <a:xfrm>
            <a:off x="4421444" y="2830998"/>
            <a:ext cx="1003106" cy="646331"/>
          </a:xfrm>
          <a:prstGeom prst="rect">
            <a:avLst/>
          </a:prstGeom>
          <a:noFill/>
        </p:spPr>
        <p:txBody>
          <a:bodyPr wrap="square" rtlCol="0">
            <a:spAutoFit/>
          </a:bodyPr>
          <a:lstStyle/>
          <a:p>
            <a:r>
              <a:rPr lang="en-US" b="1" dirty="0"/>
              <a:t>OPA333 </a:t>
            </a:r>
            <a:endParaRPr lang="en-US" b="1" dirty="0">
              <a:solidFill>
                <a:srgbClr val="101820"/>
              </a:solidFill>
              <a:effectLst/>
              <a:latin typeface="barlow" panose="020F0502020204030204" pitchFamily="2" charset="0"/>
            </a:endParaRPr>
          </a:p>
          <a:p>
            <a:endParaRPr lang="en-US" dirty="0"/>
          </a:p>
        </p:txBody>
      </p:sp>
      <p:sp>
        <p:nvSpPr>
          <p:cNvPr id="83" name="TextBox 82">
            <a:extLst>
              <a:ext uri="{FF2B5EF4-FFF2-40B4-BE49-F238E27FC236}">
                <a16:creationId xmlns:a16="http://schemas.microsoft.com/office/drawing/2014/main" id="{26FCB37C-D82B-F69E-0E21-DFDFC0004221}"/>
              </a:ext>
            </a:extLst>
          </p:cNvPr>
          <p:cNvSpPr txBox="1"/>
          <p:nvPr/>
        </p:nvSpPr>
        <p:spPr>
          <a:xfrm>
            <a:off x="4094442" y="3401296"/>
            <a:ext cx="2690294" cy="523220"/>
          </a:xfrm>
          <a:prstGeom prst="rect">
            <a:avLst/>
          </a:prstGeom>
          <a:noFill/>
        </p:spPr>
        <p:txBody>
          <a:bodyPr wrap="square" rtlCol="0">
            <a:spAutoFit/>
          </a:bodyPr>
          <a:lstStyle/>
          <a:p>
            <a:r>
              <a:rPr lang="en-US" sz="1400" b="1" dirty="0"/>
              <a:t>1.152 V –3.456V</a:t>
            </a:r>
          </a:p>
          <a:p>
            <a:r>
              <a:rPr lang="en-US" sz="1400" b="1" dirty="0"/>
              <a:t>(4mV – 11.59 mV)</a:t>
            </a:r>
            <a:endParaRPr lang="en-US" sz="1400" dirty="0"/>
          </a:p>
        </p:txBody>
      </p:sp>
      <p:sp>
        <p:nvSpPr>
          <p:cNvPr id="85" name="TextBox 84">
            <a:extLst>
              <a:ext uri="{FF2B5EF4-FFF2-40B4-BE49-F238E27FC236}">
                <a16:creationId xmlns:a16="http://schemas.microsoft.com/office/drawing/2014/main" id="{741CCCC1-F07B-D875-6914-37370E47F279}"/>
              </a:ext>
            </a:extLst>
          </p:cNvPr>
          <p:cNvSpPr txBox="1"/>
          <p:nvPr/>
        </p:nvSpPr>
        <p:spPr>
          <a:xfrm>
            <a:off x="108645" y="2179599"/>
            <a:ext cx="2175334" cy="1200329"/>
          </a:xfrm>
          <a:prstGeom prst="rect">
            <a:avLst/>
          </a:prstGeom>
          <a:noFill/>
        </p:spPr>
        <p:txBody>
          <a:bodyPr wrap="square" rtlCol="0">
            <a:spAutoFit/>
          </a:bodyPr>
          <a:lstStyle/>
          <a:p>
            <a:r>
              <a:rPr lang="en-US" b="1" dirty="0"/>
              <a:t>LT3092 7.5mA current source</a:t>
            </a:r>
          </a:p>
          <a:p>
            <a:r>
              <a:rPr lang="en-US" b="1" dirty="0"/>
              <a:t>(75K:100 ohm resistor ratio) </a:t>
            </a:r>
          </a:p>
        </p:txBody>
      </p:sp>
      <p:sp>
        <p:nvSpPr>
          <p:cNvPr id="86" name="Isosceles Triangle 85"/>
          <p:cNvSpPr/>
          <p:nvPr/>
        </p:nvSpPr>
        <p:spPr>
          <a:xfrm>
            <a:off x="2074503" y="2203767"/>
            <a:ext cx="659908" cy="601638"/>
          </a:xfrm>
          <a:prstGeom prst="triangl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DD8513A-E063-EA8E-119F-EB17D40752BE}"/>
              </a:ext>
            </a:extLst>
          </p:cNvPr>
          <p:cNvSpPr txBox="1"/>
          <p:nvPr/>
        </p:nvSpPr>
        <p:spPr>
          <a:xfrm>
            <a:off x="290945" y="771641"/>
            <a:ext cx="1560140" cy="92333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b="1" dirty="0">
                <a:solidFill>
                  <a:srgbClr val="FF0000"/>
                </a:solidFill>
              </a:rPr>
              <a:t>Practically no noise at rest!</a:t>
            </a:r>
          </a:p>
        </p:txBody>
      </p:sp>
    </p:spTree>
    <p:extLst>
      <p:ext uri="{BB962C8B-B14F-4D97-AF65-F5344CB8AC3E}">
        <p14:creationId xmlns:p14="http://schemas.microsoft.com/office/powerpoint/2010/main" val="25177399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88AFD27-FA50-B3AF-30FB-BF6F08DEF1B3}"/>
              </a:ext>
            </a:extLst>
          </p:cNvPr>
          <p:cNvPicPr>
            <a:picLocks noChangeAspect="1"/>
          </p:cNvPicPr>
          <p:nvPr/>
        </p:nvPicPr>
        <p:blipFill>
          <a:blip r:embed="rId2"/>
          <a:stretch>
            <a:fillRect/>
          </a:stretch>
        </p:blipFill>
        <p:spPr>
          <a:xfrm>
            <a:off x="2332016" y="1383647"/>
            <a:ext cx="6802406" cy="5064014"/>
          </a:xfrm>
          <a:prstGeom prst="rect">
            <a:avLst/>
          </a:prstGeom>
        </p:spPr>
      </p:pic>
      <p:sp>
        <p:nvSpPr>
          <p:cNvPr id="6" name="TextBox 5">
            <a:extLst>
              <a:ext uri="{FF2B5EF4-FFF2-40B4-BE49-F238E27FC236}">
                <a16:creationId xmlns:a16="http://schemas.microsoft.com/office/drawing/2014/main" id="{B8583801-F77D-1445-5E3C-41AC1899A901}"/>
              </a:ext>
            </a:extLst>
          </p:cNvPr>
          <p:cNvSpPr txBox="1"/>
          <p:nvPr/>
        </p:nvSpPr>
        <p:spPr>
          <a:xfrm>
            <a:off x="1675015" y="203662"/>
            <a:ext cx="9235440" cy="584775"/>
          </a:xfrm>
          <a:prstGeom prst="rect">
            <a:avLst/>
          </a:prstGeom>
          <a:noFill/>
        </p:spPr>
        <p:txBody>
          <a:bodyPr wrap="square" rtlCol="0">
            <a:spAutoFit/>
          </a:bodyPr>
          <a:lstStyle/>
          <a:p>
            <a:r>
              <a:rPr lang="en-US" sz="3200" b="1" dirty="0"/>
              <a:t>Theoretical Model vs. Channel Cross-Section</a:t>
            </a:r>
          </a:p>
        </p:txBody>
      </p:sp>
    </p:spTree>
    <p:extLst>
      <p:ext uri="{BB962C8B-B14F-4D97-AF65-F5344CB8AC3E}">
        <p14:creationId xmlns:p14="http://schemas.microsoft.com/office/powerpoint/2010/main" val="29083367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B2058FD-B1A9-4F18-6FF1-92BC1425BF2B}"/>
              </a:ext>
            </a:extLst>
          </p:cNvPr>
          <p:cNvSpPr txBox="1"/>
          <p:nvPr/>
        </p:nvSpPr>
        <p:spPr>
          <a:xfrm>
            <a:off x="84989" y="108261"/>
            <a:ext cx="9570239"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5 for Camera Setup:</a:t>
            </a:r>
            <a:r>
              <a:rPr lang="en-US" b="1" dirty="0">
                <a:solidFill>
                  <a:srgbClr val="FF0000"/>
                </a:solidFill>
              </a:rPr>
              <a:t> 65 mA through each divider (can be adjusted to 15mA)</a:t>
            </a:r>
            <a:endParaRPr lang="en-US" b="1" dirty="0"/>
          </a:p>
        </p:txBody>
      </p:sp>
      <p:sp>
        <p:nvSpPr>
          <p:cNvPr id="5" name="Rectangle 4">
            <a:extLst>
              <a:ext uri="{FF2B5EF4-FFF2-40B4-BE49-F238E27FC236}">
                <a16:creationId xmlns:a16="http://schemas.microsoft.com/office/drawing/2014/main" id="{46256668-5A6D-0153-A1F3-5957E20024CD}"/>
              </a:ext>
            </a:extLst>
          </p:cNvPr>
          <p:cNvSpPr/>
          <p:nvPr/>
        </p:nvSpPr>
        <p:spPr>
          <a:xfrm>
            <a:off x="1320361" y="3656914"/>
            <a:ext cx="575441" cy="4374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9C0266D3-17F7-3C67-C04D-EF56B0BACC16}"/>
              </a:ext>
            </a:extLst>
          </p:cNvPr>
          <p:cNvCxnSpPr/>
          <p:nvPr/>
        </p:nvCxnSpPr>
        <p:spPr>
          <a:xfrm flipH="1" flipV="1">
            <a:off x="1608080" y="4094407"/>
            <a:ext cx="1" cy="685115"/>
          </a:xfrm>
          <a:prstGeom prst="line">
            <a:avLst/>
          </a:prstGeom>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E9AAF7A-6242-F9C4-B673-DE439C196A32}"/>
              </a:ext>
            </a:extLst>
          </p:cNvPr>
          <p:cNvSpPr txBox="1"/>
          <p:nvPr/>
        </p:nvSpPr>
        <p:spPr>
          <a:xfrm>
            <a:off x="1320361" y="4740490"/>
            <a:ext cx="760614" cy="369332"/>
          </a:xfrm>
          <a:prstGeom prst="rect">
            <a:avLst/>
          </a:prstGeom>
          <a:noFill/>
        </p:spPr>
        <p:txBody>
          <a:bodyPr wrap="square" rtlCol="0">
            <a:spAutoFit/>
          </a:bodyPr>
          <a:lstStyle/>
          <a:p>
            <a:r>
              <a:rPr lang="en-US" dirty="0"/>
              <a:t>GND</a:t>
            </a:r>
          </a:p>
        </p:txBody>
      </p:sp>
      <p:sp>
        <p:nvSpPr>
          <p:cNvPr id="8" name="TextBox 7">
            <a:extLst>
              <a:ext uri="{FF2B5EF4-FFF2-40B4-BE49-F238E27FC236}">
                <a16:creationId xmlns:a16="http://schemas.microsoft.com/office/drawing/2014/main" id="{E7BE750F-370B-17C3-BB6C-3B69FBC97E9A}"/>
              </a:ext>
            </a:extLst>
          </p:cNvPr>
          <p:cNvSpPr txBox="1"/>
          <p:nvPr/>
        </p:nvSpPr>
        <p:spPr>
          <a:xfrm>
            <a:off x="131541" y="3029804"/>
            <a:ext cx="1387258" cy="646331"/>
          </a:xfrm>
          <a:prstGeom prst="rect">
            <a:avLst/>
          </a:prstGeom>
          <a:noFill/>
        </p:spPr>
        <p:txBody>
          <a:bodyPr wrap="square" rtlCol="0">
            <a:spAutoFit/>
          </a:bodyPr>
          <a:lstStyle/>
          <a:p>
            <a:r>
              <a:rPr lang="en-US" dirty="0"/>
              <a:t>ADM7150 3.3V 800 mA</a:t>
            </a:r>
          </a:p>
        </p:txBody>
      </p:sp>
      <p:cxnSp>
        <p:nvCxnSpPr>
          <p:cNvPr id="9" name="Straight Connector 8">
            <a:extLst>
              <a:ext uri="{FF2B5EF4-FFF2-40B4-BE49-F238E27FC236}">
                <a16:creationId xmlns:a16="http://schemas.microsoft.com/office/drawing/2014/main" id="{7ED29E62-2882-D00F-C3AD-2013106CB454}"/>
              </a:ext>
            </a:extLst>
          </p:cNvPr>
          <p:cNvCxnSpPr>
            <a:cxnSpLocks/>
          </p:cNvCxnSpPr>
          <p:nvPr/>
        </p:nvCxnSpPr>
        <p:spPr>
          <a:xfrm flipV="1">
            <a:off x="1631730" y="1759847"/>
            <a:ext cx="0" cy="1297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596259E-32AE-8853-59F5-A2995DEAE57A}"/>
              </a:ext>
            </a:extLst>
          </p:cNvPr>
          <p:cNvCxnSpPr>
            <a:cxnSpLocks/>
          </p:cNvCxnSpPr>
          <p:nvPr/>
        </p:nvCxnSpPr>
        <p:spPr>
          <a:xfrm rot="5400000" flipH="1" flipV="1">
            <a:off x="1974286" y="1280326"/>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65680EB-09AA-3C94-4367-9866056DA58C}"/>
              </a:ext>
            </a:extLst>
          </p:cNvPr>
          <p:cNvCxnSpPr>
            <a:cxnSpLocks/>
          </p:cNvCxnSpPr>
          <p:nvPr/>
        </p:nvCxnSpPr>
        <p:spPr>
          <a:xfrm rot="5400000" flipH="1" flipV="1">
            <a:off x="1974286" y="197434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C6A4E1C-CD3D-A390-6A33-02397CA03899}"/>
              </a:ext>
            </a:extLst>
          </p:cNvPr>
          <p:cNvCxnSpPr>
            <a:cxnSpLocks/>
          </p:cNvCxnSpPr>
          <p:nvPr/>
        </p:nvCxnSpPr>
        <p:spPr>
          <a:xfrm flipV="1">
            <a:off x="1631729" y="974199"/>
            <a:ext cx="0" cy="1297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8BD483F-C8E0-E6B7-78B7-66CB40B2BD3B}"/>
              </a:ext>
            </a:extLst>
          </p:cNvPr>
          <p:cNvCxnSpPr>
            <a:cxnSpLocks/>
          </p:cNvCxnSpPr>
          <p:nvPr/>
        </p:nvCxnSpPr>
        <p:spPr>
          <a:xfrm rot="5400000" flipH="1" flipV="1">
            <a:off x="1974286" y="659996"/>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E4352AD-68D6-A049-1391-FA6AC3377CF3}"/>
              </a:ext>
            </a:extLst>
          </p:cNvPr>
          <p:cNvCxnSpPr>
            <a:cxnSpLocks/>
          </p:cNvCxnSpPr>
          <p:nvPr/>
        </p:nvCxnSpPr>
        <p:spPr>
          <a:xfrm rot="5400000" flipH="1" flipV="1">
            <a:off x="1974286" y="2693610"/>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80E1F94-5971-3E4D-F757-E4F5CB7C6A09}"/>
              </a:ext>
            </a:extLst>
          </p:cNvPr>
          <p:cNvCxnSpPr>
            <a:cxnSpLocks/>
          </p:cNvCxnSpPr>
          <p:nvPr/>
        </p:nvCxnSpPr>
        <p:spPr>
          <a:xfrm flipV="1">
            <a:off x="1630414" y="2444333"/>
            <a:ext cx="0" cy="1297371"/>
          </a:xfrm>
          <a:prstGeom prst="line">
            <a:avLst/>
          </a:prstGeom>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98495B46-5D1F-90C4-D045-A7031EEAB529}"/>
              </a:ext>
            </a:extLst>
          </p:cNvPr>
          <p:cNvSpPr/>
          <p:nvPr/>
        </p:nvSpPr>
        <p:spPr>
          <a:xfrm>
            <a:off x="2316844" y="81788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1C38F38-B9FC-6A1E-3488-83AAE881D05F}"/>
              </a:ext>
            </a:extLst>
          </p:cNvPr>
          <p:cNvSpPr/>
          <p:nvPr/>
        </p:nvSpPr>
        <p:spPr>
          <a:xfrm>
            <a:off x="2316843" y="143821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557B6B8-0733-8F05-F8C7-3249986E5AE4}"/>
              </a:ext>
            </a:extLst>
          </p:cNvPr>
          <p:cNvSpPr/>
          <p:nvPr/>
        </p:nvSpPr>
        <p:spPr>
          <a:xfrm>
            <a:off x="2316842" y="2104828"/>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AD57BAA8-8B22-3345-E881-735ECAFC098F}"/>
              </a:ext>
            </a:extLst>
          </p:cNvPr>
          <p:cNvSpPr/>
          <p:nvPr/>
        </p:nvSpPr>
        <p:spPr>
          <a:xfrm>
            <a:off x="2318085" y="2898325"/>
            <a:ext cx="457197" cy="369329"/>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20">
            <a:extLst>
              <a:ext uri="{FF2B5EF4-FFF2-40B4-BE49-F238E27FC236}">
                <a16:creationId xmlns:a16="http://schemas.microsoft.com/office/drawing/2014/main" id="{34215D9B-E2BC-0BB2-F248-0DEC19AFCA01}"/>
              </a:ext>
            </a:extLst>
          </p:cNvPr>
          <p:cNvCxnSpPr>
            <a:cxnSpLocks/>
          </p:cNvCxnSpPr>
          <p:nvPr/>
        </p:nvCxnSpPr>
        <p:spPr>
          <a:xfrm rot="5400000" flipH="1" flipV="1">
            <a:off x="3116597" y="66753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593A848-D145-DCDB-7253-E8700D07155B}"/>
              </a:ext>
            </a:extLst>
          </p:cNvPr>
          <p:cNvCxnSpPr>
            <a:cxnSpLocks/>
          </p:cNvCxnSpPr>
          <p:nvPr/>
        </p:nvCxnSpPr>
        <p:spPr>
          <a:xfrm rot="5400000" flipH="1" flipV="1">
            <a:off x="3116596" y="1265157"/>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1B40DFD5-C984-B026-0D55-CDA1CDB3FFBD}"/>
              </a:ext>
            </a:extLst>
          </p:cNvPr>
          <p:cNvCxnSpPr>
            <a:cxnSpLocks/>
          </p:cNvCxnSpPr>
          <p:nvPr/>
        </p:nvCxnSpPr>
        <p:spPr>
          <a:xfrm rot="5400000" flipH="1" flipV="1">
            <a:off x="3116595" y="1946933"/>
            <a:ext cx="1" cy="685115"/>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EE309011-FF14-0277-3440-A6345613E176}"/>
              </a:ext>
            </a:extLst>
          </p:cNvPr>
          <p:cNvCxnSpPr>
            <a:cxnSpLocks/>
          </p:cNvCxnSpPr>
          <p:nvPr/>
        </p:nvCxnSpPr>
        <p:spPr>
          <a:xfrm rot="5400000" flipH="1" flipV="1">
            <a:off x="3116595" y="2687247"/>
            <a:ext cx="1" cy="685115"/>
          </a:xfrm>
          <a:prstGeom prst="line">
            <a:avLst/>
          </a:prstGeom>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440E9DED-3FB1-8533-BE9E-FBF152ECDE62}"/>
              </a:ext>
            </a:extLst>
          </p:cNvPr>
          <p:cNvSpPr/>
          <p:nvPr/>
        </p:nvSpPr>
        <p:spPr>
          <a:xfrm>
            <a:off x="3407292" y="825429"/>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A7DE899E-595E-D35A-7720-E0FAF5C1CB95}"/>
              </a:ext>
            </a:extLst>
          </p:cNvPr>
          <p:cNvSpPr/>
          <p:nvPr/>
        </p:nvSpPr>
        <p:spPr>
          <a:xfrm>
            <a:off x="3407291" y="143821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E7CDB47-CCE5-C8E4-0468-A0B2783853B5}"/>
              </a:ext>
            </a:extLst>
          </p:cNvPr>
          <p:cNvSpPr/>
          <p:nvPr/>
        </p:nvSpPr>
        <p:spPr>
          <a:xfrm>
            <a:off x="3407290" y="210482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E78FAAD9-7278-DD08-A6FB-5A7734CA7CE1}"/>
              </a:ext>
            </a:extLst>
          </p:cNvPr>
          <p:cNvSpPr/>
          <p:nvPr/>
        </p:nvSpPr>
        <p:spPr>
          <a:xfrm>
            <a:off x="3407289" y="2862078"/>
            <a:ext cx="457197" cy="369329"/>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Isosceles Triangle 28">
            <a:extLst>
              <a:ext uri="{FF2B5EF4-FFF2-40B4-BE49-F238E27FC236}">
                <a16:creationId xmlns:a16="http://schemas.microsoft.com/office/drawing/2014/main" id="{6136B673-7AB2-366F-3F7D-D822AB8998EA}"/>
              </a:ext>
            </a:extLst>
          </p:cNvPr>
          <p:cNvSpPr/>
          <p:nvPr/>
        </p:nvSpPr>
        <p:spPr>
          <a:xfrm rot="5400000">
            <a:off x="4665407" y="1041483"/>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Isosceles Triangle 29">
            <a:extLst>
              <a:ext uri="{FF2B5EF4-FFF2-40B4-BE49-F238E27FC236}">
                <a16:creationId xmlns:a16="http://schemas.microsoft.com/office/drawing/2014/main" id="{4F85BC04-D980-6536-443C-A6174292F5E8}"/>
              </a:ext>
            </a:extLst>
          </p:cNvPr>
          <p:cNvSpPr/>
          <p:nvPr/>
        </p:nvSpPr>
        <p:spPr>
          <a:xfrm rot="5400000">
            <a:off x="4648437" y="1688995"/>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A41D649C-4013-89C3-205B-4C73866AB562}"/>
              </a:ext>
            </a:extLst>
          </p:cNvPr>
          <p:cNvSpPr/>
          <p:nvPr/>
        </p:nvSpPr>
        <p:spPr>
          <a:xfrm rot="5400000">
            <a:off x="4665407" y="2355989"/>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Isosceles Triangle 31">
            <a:extLst>
              <a:ext uri="{FF2B5EF4-FFF2-40B4-BE49-F238E27FC236}">
                <a16:creationId xmlns:a16="http://schemas.microsoft.com/office/drawing/2014/main" id="{A0BDFFDE-826B-B762-A381-146F43F80036}"/>
              </a:ext>
            </a:extLst>
          </p:cNvPr>
          <p:cNvSpPr/>
          <p:nvPr/>
        </p:nvSpPr>
        <p:spPr>
          <a:xfrm rot="5400000">
            <a:off x="4687756" y="3136323"/>
            <a:ext cx="472383" cy="28638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Isosceles Triangle 32">
            <a:extLst>
              <a:ext uri="{FF2B5EF4-FFF2-40B4-BE49-F238E27FC236}">
                <a16:creationId xmlns:a16="http://schemas.microsoft.com/office/drawing/2014/main" id="{AF5328B2-8CA4-E823-AD74-4662F4878A55}"/>
              </a:ext>
            </a:extLst>
          </p:cNvPr>
          <p:cNvSpPr/>
          <p:nvPr/>
        </p:nvSpPr>
        <p:spPr>
          <a:xfrm rot="5400000">
            <a:off x="6432422" y="804514"/>
            <a:ext cx="1418928" cy="955406"/>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0B203E25-5768-63BD-52BF-38BCEE8E0541}"/>
              </a:ext>
            </a:extLst>
          </p:cNvPr>
          <p:cNvSpPr txBox="1"/>
          <p:nvPr/>
        </p:nvSpPr>
        <p:spPr>
          <a:xfrm>
            <a:off x="1895802" y="572753"/>
            <a:ext cx="1063187" cy="261610"/>
          </a:xfrm>
          <a:prstGeom prst="rect">
            <a:avLst/>
          </a:prstGeom>
          <a:noFill/>
        </p:spPr>
        <p:txBody>
          <a:bodyPr wrap="square">
            <a:spAutoFit/>
          </a:bodyPr>
          <a:lstStyle/>
          <a:p>
            <a:r>
              <a:rPr lang="en-US" sz="1100" b="1" dirty="0"/>
              <a:t>75 ohm </a:t>
            </a:r>
            <a:endParaRPr lang="en-US" sz="1100" dirty="0"/>
          </a:p>
        </p:txBody>
      </p:sp>
      <p:sp>
        <p:nvSpPr>
          <p:cNvPr id="40" name="TextBox 39">
            <a:extLst>
              <a:ext uri="{FF2B5EF4-FFF2-40B4-BE49-F238E27FC236}">
                <a16:creationId xmlns:a16="http://schemas.microsoft.com/office/drawing/2014/main" id="{42BCACE0-6AD3-C4B3-6017-1CCC02FB63A9}"/>
              </a:ext>
            </a:extLst>
          </p:cNvPr>
          <p:cNvSpPr txBox="1"/>
          <p:nvPr/>
        </p:nvSpPr>
        <p:spPr>
          <a:xfrm>
            <a:off x="2745576" y="535362"/>
            <a:ext cx="1961111" cy="246221"/>
          </a:xfrm>
          <a:prstGeom prst="rect">
            <a:avLst/>
          </a:prstGeom>
          <a:noFill/>
        </p:spPr>
        <p:txBody>
          <a:bodyPr wrap="square" rtlCol="0">
            <a:spAutoFit/>
          </a:bodyPr>
          <a:lstStyle/>
          <a:p>
            <a:r>
              <a:rPr lang="en-US" sz="1000" b="1" dirty="0"/>
              <a:t>Strain Gauge (0.4 ohm – 1.2 ohm)</a:t>
            </a:r>
          </a:p>
        </p:txBody>
      </p:sp>
      <p:sp>
        <p:nvSpPr>
          <p:cNvPr id="41" name="TextBox 40">
            <a:extLst>
              <a:ext uri="{FF2B5EF4-FFF2-40B4-BE49-F238E27FC236}">
                <a16:creationId xmlns:a16="http://schemas.microsoft.com/office/drawing/2014/main" id="{E52AEF33-8944-BBA7-B6CA-F1DB6CBA0343}"/>
              </a:ext>
            </a:extLst>
          </p:cNvPr>
          <p:cNvSpPr txBox="1"/>
          <p:nvPr/>
        </p:nvSpPr>
        <p:spPr>
          <a:xfrm>
            <a:off x="1855130" y="1213550"/>
            <a:ext cx="1063187" cy="261610"/>
          </a:xfrm>
          <a:prstGeom prst="rect">
            <a:avLst/>
          </a:prstGeom>
          <a:noFill/>
        </p:spPr>
        <p:txBody>
          <a:bodyPr wrap="square">
            <a:spAutoFit/>
          </a:bodyPr>
          <a:lstStyle/>
          <a:p>
            <a:r>
              <a:rPr lang="en-US" sz="1100" b="1" dirty="0"/>
              <a:t>75 ohm </a:t>
            </a:r>
            <a:endParaRPr lang="en-US" sz="1100" dirty="0"/>
          </a:p>
        </p:txBody>
      </p:sp>
      <p:sp>
        <p:nvSpPr>
          <p:cNvPr id="42" name="TextBox 41">
            <a:extLst>
              <a:ext uri="{FF2B5EF4-FFF2-40B4-BE49-F238E27FC236}">
                <a16:creationId xmlns:a16="http://schemas.microsoft.com/office/drawing/2014/main" id="{DF7DC70D-B8BD-A7A0-C6E7-AF9273BFE62B}"/>
              </a:ext>
            </a:extLst>
          </p:cNvPr>
          <p:cNvSpPr txBox="1"/>
          <p:nvPr/>
        </p:nvSpPr>
        <p:spPr>
          <a:xfrm>
            <a:off x="1855130" y="1854686"/>
            <a:ext cx="1063187" cy="261610"/>
          </a:xfrm>
          <a:prstGeom prst="rect">
            <a:avLst/>
          </a:prstGeom>
          <a:noFill/>
        </p:spPr>
        <p:txBody>
          <a:bodyPr wrap="square">
            <a:spAutoFit/>
          </a:bodyPr>
          <a:lstStyle/>
          <a:p>
            <a:r>
              <a:rPr lang="en-US" sz="1100" b="1" dirty="0"/>
              <a:t>75 ohm </a:t>
            </a:r>
            <a:endParaRPr lang="en-US" sz="1100" dirty="0"/>
          </a:p>
        </p:txBody>
      </p:sp>
      <p:sp>
        <p:nvSpPr>
          <p:cNvPr id="43" name="TextBox 42">
            <a:extLst>
              <a:ext uri="{FF2B5EF4-FFF2-40B4-BE49-F238E27FC236}">
                <a16:creationId xmlns:a16="http://schemas.microsoft.com/office/drawing/2014/main" id="{D0875418-C307-4A5B-84D3-63243FA93AF2}"/>
              </a:ext>
            </a:extLst>
          </p:cNvPr>
          <p:cNvSpPr txBox="1"/>
          <p:nvPr/>
        </p:nvSpPr>
        <p:spPr>
          <a:xfrm>
            <a:off x="1855130" y="2629933"/>
            <a:ext cx="1063187" cy="261610"/>
          </a:xfrm>
          <a:prstGeom prst="rect">
            <a:avLst/>
          </a:prstGeom>
          <a:noFill/>
        </p:spPr>
        <p:txBody>
          <a:bodyPr wrap="square">
            <a:spAutoFit/>
          </a:bodyPr>
          <a:lstStyle/>
          <a:p>
            <a:r>
              <a:rPr lang="en-US" sz="1100" b="1" dirty="0"/>
              <a:t>75 ohm </a:t>
            </a:r>
            <a:endParaRPr lang="en-US" sz="1100" dirty="0"/>
          </a:p>
        </p:txBody>
      </p:sp>
      <p:sp>
        <p:nvSpPr>
          <p:cNvPr id="44" name="TextBox 43">
            <a:extLst>
              <a:ext uri="{FF2B5EF4-FFF2-40B4-BE49-F238E27FC236}">
                <a16:creationId xmlns:a16="http://schemas.microsoft.com/office/drawing/2014/main" id="{5BCAA173-7545-461B-62C3-909788B5C86D}"/>
              </a:ext>
            </a:extLst>
          </p:cNvPr>
          <p:cNvSpPr txBox="1"/>
          <p:nvPr/>
        </p:nvSpPr>
        <p:spPr>
          <a:xfrm>
            <a:off x="2725240" y="1176846"/>
            <a:ext cx="1961111" cy="246221"/>
          </a:xfrm>
          <a:prstGeom prst="rect">
            <a:avLst/>
          </a:prstGeom>
          <a:noFill/>
        </p:spPr>
        <p:txBody>
          <a:bodyPr wrap="square" rtlCol="0">
            <a:spAutoFit/>
          </a:bodyPr>
          <a:lstStyle/>
          <a:p>
            <a:r>
              <a:rPr lang="en-US" sz="1000" b="1" dirty="0"/>
              <a:t>Strain Gauge (0.4 ohm – 1.2 ohm)</a:t>
            </a:r>
          </a:p>
        </p:txBody>
      </p:sp>
      <p:sp>
        <p:nvSpPr>
          <p:cNvPr id="45" name="TextBox 44">
            <a:extLst>
              <a:ext uri="{FF2B5EF4-FFF2-40B4-BE49-F238E27FC236}">
                <a16:creationId xmlns:a16="http://schemas.microsoft.com/office/drawing/2014/main" id="{39210EB9-73E1-78B8-5E21-3C25800571B6}"/>
              </a:ext>
            </a:extLst>
          </p:cNvPr>
          <p:cNvSpPr txBox="1"/>
          <p:nvPr/>
        </p:nvSpPr>
        <p:spPr>
          <a:xfrm>
            <a:off x="2725240" y="1843456"/>
            <a:ext cx="1961111" cy="246221"/>
          </a:xfrm>
          <a:prstGeom prst="rect">
            <a:avLst/>
          </a:prstGeom>
          <a:noFill/>
        </p:spPr>
        <p:txBody>
          <a:bodyPr wrap="square" rtlCol="0">
            <a:spAutoFit/>
          </a:bodyPr>
          <a:lstStyle/>
          <a:p>
            <a:r>
              <a:rPr lang="en-US" sz="1000" b="1" dirty="0"/>
              <a:t>Strain Gauge (0.4 ohm – 1.2 ohm)</a:t>
            </a:r>
          </a:p>
        </p:txBody>
      </p:sp>
      <p:sp>
        <p:nvSpPr>
          <p:cNvPr id="46" name="TextBox 45">
            <a:extLst>
              <a:ext uri="{FF2B5EF4-FFF2-40B4-BE49-F238E27FC236}">
                <a16:creationId xmlns:a16="http://schemas.microsoft.com/office/drawing/2014/main" id="{6D36B43E-AA2C-9595-842F-0C91086E6643}"/>
              </a:ext>
            </a:extLst>
          </p:cNvPr>
          <p:cNvSpPr txBox="1"/>
          <p:nvPr/>
        </p:nvSpPr>
        <p:spPr>
          <a:xfrm>
            <a:off x="2684513" y="2539489"/>
            <a:ext cx="1961111" cy="246221"/>
          </a:xfrm>
          <a:prstGeom prst="rect">
            <a:avLst/>
          </a:prstGeom>
          <a:noFill/>
        </p:spPr>
        <p:txBody>
          <a:bodyPr wrap="square" rtlCol="0">
            <a:spAutoFit/>
          </a:bodyPr>
          <a:lstStyle/>
          <a:p>
            <a:r>
              <a:rPr lang="en-US" sz="1000" b="1" dirty="0"/>
              <a:t>Strain Gauge (0.4 ohm – 1.2 ohm)</a:t>
            </a:r>
          </a:p>
        </p:txBody>
      </p:sp>
      <p:sp>
        <p:nvSpPr>
          <p:cNvPr id="47" name="TextBox 46">
            <a:extLst>
              <a:ext uri="{FF2B5EF4-FFF2-40B4-BE49-F238E27FC236}">
                <a16:creationId xmlns:a16="http://schemas.microsoft.com/office/drawing/2014/main" id="{297A55A5-F61F-D594-EE84-9E0B2707FC3C}"/>
              </a:ext>
            </a:extLst>
          </p:cNvPr>
          <p:cNvSpPr txBox="1"/>
          <p:nvPr/>
        </p:nvSpPr>
        <p:spPr>
          <a:xfrm>
            <a:off x="3878598" y="879043"/>
            <a:ext cx="760614" cy="276999"/>
          </a:xfrm>
          <a:prstGeom prst="rect">
            <a:avLst/>
          </a:prstGeom>
          <a:noFill/>
        </p:spPr>
        <p:txBody>
          <a:bodyPr wrap="square" rtlCol="0">
            <a:spAutoFit/>
          </a:bodyPr>
          <a:lstStyle/>
          <a:p>
            <a:r>
              <a:rPr lang="en-US" sz="1200" dirty="0"/>
              <a:t>GND</a:t>
            </a:r>
          </a:p>
        </p:txBody>
      </p:sp>
      <p:sp>
        <p:nvSpPr>
          <p:cNvPr id="48" name="TextBox 47">
            <a:extLst>
              <a:ext uri="{FF2B5EF4-FFF2-40B4-BE49-F238E27FC236}">
                <a16:creationId xmlns:a16="http://schemas.microsoft.com/office/drawing/2014/main" id="{10571970-6DA9-225E-8834-A3EE88104997}"/>
              </a:ext>
            </a:extLst>
          </p:cNvPr>
          <p:cNvSpPr txBox="1"/>
          <p:nvPr/>
        </p:nvSpPr>
        <p:spPr>
          <a:xfrm>
            <a:off x="3864486" y="1440218"/>
            <a:ext cx="760614" cy="276999"/>
          </a:xfrm>
          <a:prstGeom prst="rect">
            <a:avLst/>
          </a:prstGeom>
          <a:noFill/>
        </p:spPr>
        <p:txBody>
          <a:bodyPr wrap="square" rtlCol="0">
            <a:spAutoFit/>
          </a:bodyPr>
          <a:lstStyle/>
          <a:p>
            <a:r>
              <a:rPr lang="en-US" sz="1200" dirty="0"/>
              <a:t>GND</a:t>
            </a:r>
          </a:p>
        </p:txBody>
      </p:sp>
      <p:sp>
        <p:nvSpPr>
          <p:cNvPr id="49" name="TextBox 48">
            <a:extLst>
              <a:ext uri="{FF2B5EF4-FFF2-40B4-BE49-F238E27FC236}">
                <a16:creationId xmlns:a16="http://schemas.microsoft.com/office/drawing/2014/main" id="{A4898651-6771-3C0A-50A0-A3A5E5C58855}"/>
              </a:ext>
            </a:extLst>
          </p:cNvPr>
          <p:cNvSpPr txBox="1"/>
          <p:nvPr/>
        </p:nvSpPr>
        <p:spPr>
          <a:xfrm>
            <a:off x="3853682" y="2104828"/>
            <a:ext cx="760614" cy="276999"/>
          </a:xfrm>
          <a:prstGeom prst="rect">
            <a:avLst/>
          </a:prstGeom>
          <a:noFill/>
        </p:spPr>
        <p:txBody>
          <a:bodyPr wrap="square" rtlCol="0">
            <a:spAutoFit/>
          </a:bodyPr>
          <a:lstStyle/>
          <a:p>
            <a:r>
              <a:rPr lang="en-US" sz="1200" dirty="0"/>
              <a:t>GND</a:t>
            </a:r>
          </a:p>
        </p:txBody>
      </p:sp>
      <p:sp>
        <p:nvSpPr>
          <p:cNvPr id="50" name="TextBox 49">
            <a:extLst>
              <a:ext uri="{FF2B5EF4-FFF2-40B4-BE49-F238E27FC236}">
                <a16:creationId xmlns:a16="http://schemas.microsoft.com/office/drawing/2014/main" id="{40A07E44-D155-92F2-E9CB-0DFAC3C597C3}"/>
              </a:ext>
            </a:extLst>
          </p:cNvPr>
          <p:cNvSpPr txBox="1"/>
          <p:nvPr/>
        </p:nvSpPr>
        <p:spPr>
          <a:xfrm>
            <a:off x="3853680" y="2908242"/>
            <a:ext cx="760614" cy="276999"/>
          </a:xfrm>
          <a:prstGeom prst="rect">
            <a:avLst/>
          </a:prstGeom>
          <a:noFill/>
        </p:spPr>
        <p:txBody>
          <a:bodyPr wrap="square" rtlCol="0">
            <a:spAutoFit/>
          </a:bodyPr>
          <a:lstStyle/>
          <a:p>
            <a:r>
              <a:rPr lang="en-US" sz="1200" dirty="0"/>
              <a:t>GND</a:t>
            </a:r>
          </a:p>
        </p:txBody>
      </p:sp>
      <p:cxnSp>
        <p:nvCxnSpPr>
          <p:cNvPr id="52" name="Straight Connector 51">
            <a:extLst>
              <a:ext uri="{FF2B5EF4-FFF2-40B4-BE49-F238E27FC236}">
                <a16:creationId xmlns:a16="http://schemas.microsoft.com/office/drawing/2014/main" id="{D55B63EF-B7D1-B775-86BE-5470313F2D4D}"/>
              </a:ext>
            </a:extLst>
          </p:cNvPr>
          <p:cNvCxnSpPr>
            <a:stCxn id="47" idx="1"/>
            <a:endCxn id="47" idx="1"/>
          </p:cNvCxnSpPr>
          <p:nvPr/>
        </p:nvCxnSpPr>
        <p:spPr>
          <a:xfrm>
            <a:off x="3878598" y="1017543"/>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51CEF0CC-5520-D28C-4458-3295590C5D7A}"/>
              </a:ext>
            </a:extLst>
          </p:cNvPr>
          <p:cNvCxnSpPr/>
          <p:nvPr/>
        </p:nvCxnSpPr>
        <p:spPr>
          <a:xfrm>
            <a:off x="3116595" y="974199"/>
            <a:ext cx="0" cy="24153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80DB1E0A-1B02-3B52-D9DC-4BBEF606DFF4}"/>
              </a:ext>
            </a:extLst>
          </p:cNvPr>
          <p:cNvCxnSpPr/>
          <p:nvPr/>
        </p:nvCxnSpPr>
        <p:spPr>
          <a:xfrm flipV="1">
            <a:off x="3116595" y="1208374"/>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101572E-D6F4-1E5C-38D9-BBC86F8E5FAB}"/>
              </a:ext>
            </a:extLst>
          </p:cNvPr>
          <p:cNvCxnSpPr/>
          <p:nvPr/>
        </p:nvCxnSpPr>
        <p:spPr>
          <a:xfrm flipV="1">
            <a:off x="3116594" y="1858441"/>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EBD6EC82-762F-C9F2-E10E-351B2EFC0218}"/>
              </a:ext>
            </a:extLst>
          </p:cNvPr>
          <p:cNvCxnSpPr/>
          <p:nvPr/>
        </p:nvCxnSpPr>
        <p:spPr>
          <a:xfrm flipV="1">
            <a:off x="3125080" y="2511222"/>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CA8189F-A287-7DF0-392B-F7A203229D4F}"/>
              </a:ext>
            </a:extLst>
          </p:cNvPr>
          <p:cNvCxnSpPr/>
          <p:nvPr/>
        </p:nvCxnSpPr>
        <p:spPr>
          <a:xfrm flipV="1">
            <a:off x="3116593" y="3280008"/>
            <a:ext cx="1624841" cy="10371"/>
          </a:xfrm>
          <a:prstGeom prst="line">
            <a:avLst/>
          </a:prstGeom>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D1A162BD-D181-74C0-F2ED-C19C7E356584}"/>
              </a:ext>
            </a:extLst>
          </p:cNvPr>
          <p:cNvSpPr txBox="1"/>
          <p:nvPr/>
        </p:nvSpPr>
        <p:spPr>
          <a:xfrm>
            <a:off x="4306849" y="3538236"/>
            <a:ext cx="1662730" cy="523220"/>
          </a:xfrm>
          <a:prstGeom prst="rect">
            <a:avLst/>
          </a:prstGeom>
          <a:noFill/>
        </p:spPr>
        <p:txBody>
          <a:bodyPr wrap="square" rtlCol="0">
            <a:spAutoFit/>
          </a:bodyPr>
          <a:lstStyle/>
          <a:p>
            <a:r>
              <a:rPr lang="en-US" sz="1400" b="1" dirty="0"/>
              <a:t>X76  (LMC6482 or OPA333)</a:t>
            </a:r>
          </a:p>
        </p:txBody>
      </p:sp>
      <p:cxnSp>
        <p:nvCxnSpPr>
          <p:cNvPr id="63" name="Straight Connector 62">
            <a:extLst>
              <a:ext uri="{FF2B5EF4-FFF2-40B4-BE49-F238E27FC236}">
                <a16:creationId xmlns:a16="http://schemas.microsoft.com/office/drawing/2014/main" id="{7AC047CF-F680-B1AC-35ED-6CD8B19B0969}"/>
              </a:ext>
            </a:extLst>
          </p:cNvPr>
          <p:cNvCxnSpPr/>
          <p:nvPr/>
        </p:nvCxnSpPr>
        <p:spPr>
          <a:xfrm flipV="1">
            <a:off x="5027821" y="1174304"/>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7799C66B-AB10-E22B-DAB1-937DF97F7A44}"/>
              </a:ext>
            </a:extLst>
          </p:cNvPr>
          <p:cNvCxnSpPr/>
          <p:nvPr/>
        </p:nvCxnSpPr>
        <p:spPr>
          <a:xfrm flipV="1">
            <a:off x="5044791" y="1821816"/>
            <a:ext cx="1624841" cy="10371"/>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41FAB72E-2D32-2A8F-F068-0EA6DCFD4829}"/>
              </a:ext>
            </a:extLst>
          </p:cNvPr>
          <p:cNvCxnSpPr>
            <a:cxnSpLocks/>
          </p:cNvCxnSpPr>
          <p:nvPr/>
        </p:nvCxnSpPr>
        <p:spPr>
          <a:xfrm>
            <a:off x="6034252" y="1564470"/>
            <a:ext cx="6042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85E4E75-D735-43FF-D148-430E2C2E40BD}"/>
              </a:ext>
            </a:extLst>
          </p:cNvPr>
          <p:cNvCxnSpPr>
            <a:cxnSpLocks/>
          </p:cNvCxnSpPr>
          <p:nvPr/>
        </p:nvCxnSpPr>
        <p:spPr>
          <a:xfrm>
            <a:off x="6034252" y="868672"/>
            <a:ext cx="651602" cy="0"/>
          </a:xfrm>
          <a:prstGeom prst="line">
            <a:avLst/>
          </a:prstGeom>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A345EB01-0E6E-D546-32F2-E6A0CD1F200A}"/>
              </a:ext>
            </a:extLst>
          </p:cNvPr>
          <p:cNvSpPr txBox="1"/>
          <p:nvPr/>
        </p:nvSpPr>
        <p:spPr>
          <a:xfrm>
            <a:off x="5411261" y="702307"/>
            <a:ext cx="760614" cy="276999"/>
          </a:xfrm>
          <a:prstGeom prst="rect">
            <a:avLst/>
          </a:prstGeom>
          <a:noFill/>
        </p:spPr>
        <p:txBody>
          <a:bodyPr wrap="square" rtlCol="0">
            <a:spAutoFit/>
          </a:bodyPr>
          <a:lstStyle/>
          <a:p>
            <a:r>
              <a:rPr lang="en-US" sz="1200" dirty="0"/>
              <a:t>2.048V</a:t>
            </a:r>
          </a:p>
        </p:txBody>
      </p:sp>
      <p:sp>
        <p:nvSpPr>
          <p:cNvPr id="72" name="TextBox 71">
            <a:extLst>
              <a:ext uri="{FF2B5EF4-FFF2-40B4-BE49-F238E27FC236}">
                <a16:creationId xmlns:a16="http://schemas.microsoft.com/office/drawing/2014/main" id="{7201C09A-7385-48DF-1854-BA4BAF42055D}"/>
              </a:ext>
            </a:extLst>
          </p:cNvPr>
          <p:cNvSpPr txBox="1"/>
          <p:nvPr/>
        </p:nvSpPr>
        <p:spPr>
          <a:xfrm>
            <a:off x="5441677" y="1430736"/>
            <a:ext cx="760614" cy="276999"/>
          </a:xfrm>
          <a:prstGeom prst="rect">
            <a:avLst/>
          </a:prstGeom>
          <a:noFill/>
        </p:spPr>
        <p:txBody>
          <a:bodyPr wrap="square" rtlCol="0">
            <a:spAutoFit/>
          </a:bodyPr>
          <a:lstStyle/>
          <a:p>
            <a:r>
              <a:rPr lang="en-US" sz="1200" dirty="0"/>
              <a:t>2.048V</a:t>
            </a:r>
          </a:p>
        </p:txBody>
      </p:sp>
      <p:sp>
        <p:nvSpPr>
          <p:cNvPr id="74" name="TextBox 73">
            <a:extLst>
              <a:ext uri="{FF2B5EF4-FFF2-40B4-BE49-F238E27FC236}">
                <a16:creationId xmlns:a16="http://schemas.microsoft.com/office/drawing/2014/main" id="{D6B18780-3350-2509-23CD-587419A71D36}"/>
              </a:ext>
            </a:extLst>
          </p:cNvPr>
          <p:cNvSpPr txBox="1"/>
          <p:nvPr/>
        </p:nvSpPr>
        <p:spPr>
          <a:xfrm>
            <a:off x="7200212" y="525970"/>
            <a:ext cx="4991787" cy="369332"/>
          </a:xfrm>
          <a:prstGeom prst="rect">
            <a:avLst/>
          </a:prstGeom>
          <a:noFill/>
        </p:spPr>
        <p:txBody>
          <a:bodyPr wrap="square">
            <a:spAutoFit/>
          </a:bodyPr>
          <a:lstStyle/>
          <a:p>
            <a:r>
              <a:rPr lang="en-US" b="1" dirty="0"/>
              <a:t>ADS115 I2C (two unique addresses 0x48, 0x49) </a:t>
            </a:r>
            <a:endParaRPr lang="en-US" dirty="0"/>
          </a:p>
        </p:txBody>
      </p:sp>
      <p:sp>
        <p:nvSpPr>
          <p:cNvPr id="75" name="TextBox 74">
            <a:extLst>
              <a:ext uri="{FF2B5EF4-FFF2-40B4-BE49-F238E27FC236}">
                <a16:creationId xmlns:a16="http://schemas.microsoft.com/office/drawing/2014/main" id="{98262070-1413-3B1A-21B3-C32C3D624051}"/>
              </a:ext>
            </a:extLst>
          </p:cNvPr>
          <p:cNvSpPr txBox="1"/>
          <p:nvPr/>
        </p:nvSpPr>
        <p:spPr>
          <a:xfrm>
            <a:off x="6803883" y="1097551"/>
            <a:ext cx="468272" cy="369332"/>
          </a:xfrm>
          <a:prstGeom prst="rect">
            <a:avLst/>
          </a:prstGeom>
          <a:noFill/>
        </p:spPr>
        <p:txBody>
          <a:bodyPr wrap="square" rtlCol="0">
            <a:spAutoFit/>
          </a:bodyPr>
          <a:lstStyle/>
          <a:p>
            <a:r>
              <a:rPr lang="en-US" dirty="0">
                <a:solidFill>
                  <a:schemeClr val="bg1"/>
                </a:solidFill>
              </a:rPr>
              <a:t>x 2</a:t>
            </a:r>
          </a:p>
        </p:txBody>
      </p:sp>
      <p:cxnSp>
        <p:nvCxnSpPr>
          <p:cNvPr id="76" name="Straight Connector 75">
            <a:extLst>
              <a:ext uri="{FF2B5EF4-FFF2-40B4-BE49-F238E27FC236}">
                <a16:creationId xmlns:a16="http://schemas.microsoft.com/office/drawing/2014/main" id="{43221BB7-653A-9761-D33C-95509937C027}"/>
              </a:ext>
            </a:extLst>
          </p:cNvPr>
          <p:cNvCxnSpPr>
            <a:cxnSpLocks/>
          </p:cNvCxnSpPr>
          <p:nvPr/>
        </p:nvCxnSpPr>
        <p:spPr>
          <a:xfrm>
            <a:off x="7546428" y="1282217"/>
            <a:ext cx="1240138" cy="0"/>
          </a:xfrm>
          <a:prstGeom prst="line">
            <a:avLst/>
          </a:prstGeom>
        </p:spPr>
        <p:style>
          <a:lnRef idx="1">
            <a:schemeClr val="accent1"/>
          </a:lnRef>
          <a:fillRef idx="0">
            <a:schemeClr val="accent1"/>
          </a:fillRef>
          <a:effectRef idx="0">
            <a:schemeClr val="accent1"/>
          </a:effectRef>
          <a:fontRef idx="minor">
            <a:schemeClr val="tx1"/>
          </a:fontRef>
        </p:style>
      </p:cxnSp>
      <p:sp>
        <p:nvSpPr>
          <p:cNvPr id="78" name="Isosceles Triangle 77">
            <a:extLst>
              <a:ext uri="{FF2B5EF4-FFF2-40B4-BE49-F238E27FC236}">
                <a16:creationId xmlns:a16="http://schemas.microsoft.com/office/drawing/2014/main" id="{64CC42E5-97C5-3EA1-A38F-A47D8707FB80}"/>
              </a:ext>
            </a:extLst>
          </p:cNvPr>
          <p:cNvSpPr/>
          <p:nvPr/>
        </p:nvSpPr>
        <p:spPr>
          <a:xfrm rot="5400000">
            <a:off x="6423558" y="2307627"/>
            <a:ext cx="1418928" cy="955406"/>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7EA98148-E0BB-A5D0-27E2-60E49C3F95A5}"/>
              </a:ext>
            </a:extLst>
          </p:cNvPr>
          <p:cNvSpPr txBox="1"/>
          <p:nvPr/>
        </p:nvSpPr>
        <p:spPr>
          <a:xfrm>
            <a:off x="6795019" y="2600664"/>
            <a:ext cx="468272" cy="369332"/>
          </a:xfrm>
          <a:prstGeom prst="rect">
            <a:avLst/>
          </a:prstGeom>
          <a:noFill/>
        </p:spPr>
        <p:txBody>
          <a:bodyPr wrap="square" rtlCol="0">
            <a:spAutoFit/>
          </a:bodyPr>
          <a:lstStyle/>
          <a:p>
            <a:r>
              <a:rPr lang="en-US" dirty="0">
                <a:solidFill>
                  <a:schemeClr val="bg1"/>
                </a:solidFill>
              </a:rPr>
              <a:t>x 2</a:t>
            </a:r>
          </a:p>
        </p:txBody>
      </p:sp>
      <p:cxnSp>
        <p:nvCxnSpPr>
          <p:cNvPr id="80" name="Straight Connector 79">
            <a:extLst>
              <a:ext uri="{FF2B5EF4-FFF2-40B4-BE49-F238E27FC236}">
                <a16:creationId xmlns:a16="http://schemas.microsoft.com/office/drawing/2014/main" id="{EF2ECA01-CCB5-2605-6A57-55B9B85DD2CA}"/>
              </a:ext>
            </a:extLst>
          </p:cNvPr>
          <p:cNvCxnSpPr>
            <a:cxnSpLocks/>
          </p:cNvCxnSpPr>
          <p:nvPr/>
        </p:nvCxnSpPr>
        <p:spPr>
          <a:xfrm>
            <a:off x="5036203" y="2499337"/>
            <a:ext cx="1674201" cy="18146"/>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974C9D6-191F-D360-0BEB-B96B92C3B210}"/>
              </a:ext>
            </a:extLst>
          </p:cNvPr>
          <p:cNvCxnSpPr>
            <a:cxnSpLocks/>
          </p:cNvCxnSpPr>
          <p:nvPr/>
        </p:nvCxnSpPr>
        <p:spPr>
          <a:xfrm>
            <a:off x="5091380" y="3274990"/>
            <a:ext cx="1674201" cy="18146"/>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B32E966-8B0A-BA48-7D99-167D95FD9244}"/>
              </a:ext>
            </a:extLst>
          </p:cNvPr>
          <p:cNvCxnSpPr>
            <a:cxnSpLocks/>
          </p:cNvCxnSpPr>
          <p:nvPr/>
        </p:nvCxnSpPr>
        <p:spPr>
          <a:xfrm>
            <a:off x="6042634" y="2961898"/>
            <a:ext cx="62265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E3C70BA-F811-896B-EBE0-D1254F07A8A3}"/>
              </a:ext>
            </a:extLst>
          </p:cNvPr>
          <p:cNvCxnSpPr>
            <a:cxnSpLocks/>
          </p:cNvCxnSpPr>
          <p:nvPr/>
        </p:nvCxnSpPr>
        <p:spPr>
          <a:xfrm>
            <a:off x="6042634" y="2183334"/>
            <a:ext cx="671396" cy="0"/>
          </a:xfrm>
          <a:prstGeom prst="line">
            <a:avLst/>
          </a:prstGeom>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46279F29-E108-DE07-4976-641B84D9E960}"/>
              </a:ext>
            </a:extLst>
          </p:cNvPr>
          <p:cNvSpPr txBox="1"/>
          <p:nvPr/>
        </p:nvSpPr>
        <p:spPr>
          <a:xfrm>
            <a:off x="5419643" y="2016969"/>
            <a:ext cx="783720" cy="276999"/>
          </a:xfrm>
          <a:prstGeom prst="rect">
            <a:avLst/>
          </a:prstGeom>
          <a:noFill/>
        </p:spPr>
        <p:txBody>
          <a:bodyPr wrap="square" rtlCol="0">
            <a:spAutoFit/>
          </a:bodyPr>
          <a:lstStyle/>
          <a:p>
            <a:r>
              <a:rPr lang="en-US" sz="1200" dirty="0"/>
              <a:t>2.048V</a:t>
            </a:r>
          </a:p>
        </p:txBody>
      </p:sp>
      <p:sp>
        <p:nvSpPr>
          <p:cNvPr id="85" name="TextBox 84">
            <a:extLst>
              <a:ext uri="{FF2B5EF4-FFF2-40B4-BE49-F238E27FC236}">
                <a16:creationId xmlns:a16="http://schemas.microsoft.com/office/drawing/2014/main" id="{B52D2CD6-4091-9A53-55DA-A075A7985496}"/>
              </a:ext>
            </a:extLst>
          </p:cNvPr>
          <p:cNvSpPr txBox="1"/>
          <p:nvPr/>
        </p:nvSpPr>
        <p:spPr>
          <a:xfrm>
            <a:off x="5450059" y="2828164"/>
            <a:ext cx="783720" cy="276999"/>
          </a:xfrm>
          <a:prstGeom prst="rect">
            <a:avLst/>
          </a:prstGeom>
          <a:noFill/>
        </p:spPr>
        <p:txBody>
          <a:bodyPr wrap="square" rtlCol="0">
            <a:spAutoFit/>
          </a:bodyPr>
          <a:lstStyle/>
          <a:p>
            <a:r>
              <a:rPr lang="en-US" sz="1200" dirty="0"/>
              <a:t>2.048V</a:t>
            </a:r>
          </a:p>
        </p:txBody>
      </p:sp>
      <p:cxnSp>
        <p:nvCxnSpPr>
          <p:cNvPr id="91" name="Straight Connector 90">
            <a:extLst>
              <a:ext uri="{FF2B5EF4-FFF2-40B4-BE49-F238E27FC236}">
                <a16:creationId xmlns:a16="http://schemas.microsoft.com/office/drawing/2014/main" id="{9509BA30-7370-33DF-24A0-D048BF89ABC9}"/>
              </a:ext>
            </a:extLst>
          </p:cNvPr>
          <p:cNvCxnSpPr/>
          <p:nvPr/>
        </p:nvCxnSpPr>
        <p:spPr>
          <a:xfrm>
            <a:off x="6034252" y="868672"/>
            <a:ext cx="0" cy="3384076"/>
          </a:xfrm>
          <a:prstGeom prst="line">
            <a:avLst/>
          </a:prstGeom>
        </p:spPr>
        <p:style>
          <a:lnRef idx="1">
            <a:schemeClr val="accent1"/>
          </a:lnRef>
          <a:fillRef idx="0">
            <a:schemeClr val="accent1"/>
          </a:fillRef>
          <a:effectRef idx="0">
            <a:schemeClr val="accent1"/>
          </a:effectRef>
          <a:fontRef idx="minor">
            <a:schemeClr val="tx1"/>
          </a:fontRef>
        </p:style>
      </p:cxnSp>
      <p:sp>
        <p:nvSpPr>
          <p:cNvPr id="92" name="Rectangle 91">
            <a:extLst>
              <a:ext uri="{FF2B5EF4-FFF2-40B4-BE49-F238E27FC236}">
                <a16:creationId xmlns:a16="http://schemas.microsoft.com/office/drawing/2014/main" id="{4D2C9E58-0381-0396-A4FB-45A0FAD0F53C}"/>
              </a:ext>
            </a:extLst>
          </p:cNvPr>
          <p:cNvSpPr/>
          <p:nvPr/>
        </p:nvSpPr>
        <p:spPr>
          <a:xfrm>
            <a:off x="5776582" y="4243657"/>
            <a:ext cx="457197" cy="369329"/>
          </a:xfrm>
          <a:prstGeom prst="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F9A08460-149C-B9E6-645D-BF7F78FBD7AA}"/>
              </a:ext>
            </a:extLst>
          </p:cNvPr>
          <p:cNvSpPr txBox="1"/>
          <p:nvPr/>
        </p:nvSpPr>
        <p:spPr>
          <a:xfrm>
            <a:off x="4741434" y="4683550"/>
            <a:ext cx="3184743" cy="307777"/>
          </a:xfrm>
          <a:prstGeom prst="rect">
            <a:avLst/>
          </a:prstGeom>
          <a:noFill/>
        </p:spPr>
        <p:txBody>
          <a:bodyPr wrap="square" rtlCol="0">
            <a:spAutoFit/>
          </a:bodyPr>
          <a:lstStyle/>
          <a:p>
            <a:r>
              <a:rPr lang="en-US" sz="1400" b="1" dirty="0"/>
              <a:t>2.048V ref (LM4040 or MAX6070)</a:t>
            </a:r>
            <a:endParaRPr lang="en-US" sz="1400" dirty="0"/>
          </a:p>
        </p:txBody>
      </p:sp>
      <p:cxnSp>
        <p:nvCxnSpPr>
          <p:cNvPr id="94" name="Straight Connector 93">
            <a:extLst>
              <a:ext uri="{FF2B5EF4-FFF2-40B4-BE49-F238E27FC236}">
                <a16:creationId xmlns:a16="http://schemas.microsoft.com/office/drawing/2014/main" id="{70A7A265-D93C-D1D5-E811-08AA54604F0C}"/>
              </a:ext>
            </a:extLst>
          </p:cNvPr>
          <p:cNvCxnSpPr>
            <a:cxnSpLocks/>
            <a:stCxn id="78" idx="0"/>
          </p:cNvCxnSpPr>
          <p:nvPr/>
        </p:nvCxnSpPr>
        <p:spPr>
          <a:xfrm>
            <a:off x="7610725" y="2785330"/>
            <a:ext cx="1201948" cy="3051"/>
          </a:xfrm>
          <a:prstGeom prst="line">
            <a:avLst/>
          </a:prstGeom>
        </p:spPr>
        <p:style>
          <a:lnRef idx="1">
            <a:schemeClr val="accent1"/>
          </a:lnRef>
          <a:fillRef idx="0">
            <a:schemeClr val="accent1"/>
          </a:fillRef>
          <a:effectRef idx="0">
            <a:schemeClr val="accent1"/>
          </a:effectRef>
          <a:fontRef idx="minor">
            <a:schemeClr val="tx1"/>
          </a:fontRef>
        </p:style>
      </p:cxnSp>
      <p:sp>
        <p:nvSpPr>
          <p:cNvPr id="95" name="Rectangle 94">
            <a:extLst>
              <a:ext uri="{FF2B5EF4-FFF2-40B4-BE49-F238E27FC236}">
                <a16:creationId xmlns:a16="http://schemas.microsoft.com/office/drawing/2014/main" id="{3DB8387C-0B5B-0627-872C-9F968FE19231}"/>
              </a:ext>
            </a:extLst>
          </p:cNvPr>
          <p:cNvSpPr/>
          <p:nvPr/>
        </p:nvSpPr>
        <p:spPr>
          <a:xfrm>
            <a:off x="9776508" y="974199"/>
            <a:ext cx="1288212" cy="1957375"/>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BEABF460-986E-0D9E-265C-DF8810A93ABE}"/>
              </a:ext>
            </a:extLst>
          </p:cNvPr>
          <p:cNvSpPr/>
          <p:nvPr/>
        </p:nvSpPr>
        <p:spPr>
          <a:xfrm>
            <a:off x="8557969" y="3494794"/>
            <a:ext cx="457195" cy="466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Rectangle 96">
            <a:extLst>
              <a:ext uri="{FF2B5EF4-FFF2-40B4-BE49-F238E27FC236}">
                <a16:creationId xmlns:a16="http://schemas.microsoft.com/office/drawing/2014/main" id="{BDFFAFC6-5A56-BC4D-F878-865AEE369167}"/>
              </a:ext>
            </a:extLst>
          </p:cNvPr>
          <p:cNvSpPr/>
          <p:nvPr/>
        </p:nvSpPr>
        <p:spPr>
          <a:xfrm>
            <a:off x="9158451" y="3494794"/>
            <a:ext cx="457195" cy="46634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8" name="Straight Connector 97">
            <a:extLst>
              <a:ext uri="{FF2B5EF4-FFF2-40B4-BE49-F238E27FC236}">
                <a16:creationId xmlns:a16="http://schemas.microsoft.com/office/drawing/2014/main" id="{0FCA60CA-4AEE-0D9A-A1C7-2542A6496810}"/>
              </a:ext>
            </a:extLst>
          </p:cNvPr>
          <p:cNvCxnSpPr>
            <a:cxnSpLocks/>
          </p:cNvCxnSpPr>
          <p:nvPr/>
        </p:nvCxnSpPr>
        <p:spPr>
          <a:xfrm flipV="1">
            <a:off x="8786566" y="1282217"/>
            <a:ext cx="0" cy="2688911"/>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22B85DC-4219-FBCE-AF3E-39C18D3E185D}"/>
              </a:ext>
            </a:extLst>
          </p:cNvPr>
          <p:cNvCxnSpPr>
            <a:cxnSpLocks/>
            <a:stCxn id="97" idx="0"/>
          </p:cNvCxnSpPr>
          <p:nvPr/>
        </p:nvCxnSpPr>
        <p:spPr>
          <a:xfrm flipH="1" flipV="1">
            <a:off x="8761856" y="2777072"/>
            <a:ext cx="625193" cy="717722"/>
          </a:xfrm>
          <a:prstGeom prst="line">
            <a:avLst/>
          </a:prstGeom>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78CE7EF9-134A-AA08-2DE8-804649CD8561}"/>
              </a:ext>
            </a:extLst>
          </p:cNvPr>
          <p:cNvSpPr txBox="1"/>
          <p:nvPr/>
        </p:nvSpPr>
        <p:spPr>
          <a:xfrm>
            <a:off x="8445300" y="3971128"/>
            <a:ext cx="734746" cy="369332"/>
          </a:xfrm>
          <a:prstGeom prst="rect">
            <a:avLst/>
          </a:prstGeom>
          <a:noFill/>
        </p:spPr>
        <p:txBody>
          <a:bodyPr wrap="square" rtlCol="0">
            <a:spAutoFit/>
          </a:bodyPr>
          <a:lstStyle/>
          <a:p>
            <a:r>
              <a:rPr lang="en-US" b="1" dirty="0"/>
              <a:t>IMU</a:t>
            </a:r>
          </a:p>
        </p:txBody>
      </p:sp>
      <p:sp>
        <p:nvSpPr>
          <p:cNvPr id="102" name="TextBox 101">
            <a:extLst>
              <a:ext uri="{FF2B5EF4-FFF2-40B4-BE49-F238E27FC236}">
                <a16:creationId xmlns:a16="http://schemas.microsoft.com/office/drawing/2014/main" id="{552E9F1D-2719-4AFA-4BA7-F36D051D5902}"/>
              </a:ext>
            </a:extLst>
          </p:cNvPr>
          <p:cNvSpPr txBox="1"/>
          <p:nvPr/>
        </p:nvSpPr>
        <p:spPr>
          <a:xfrm>
            <a:off x="9110883" y="3966077"/>
            <a:ext cx="3111333" cy="923330"/>
          </a:xfrm>
          <a:prstGeom prst="rect">
            <a:avLst/>
          </a:prstGeom>
          <a:noFill/>
        </p:spPr>
        <p:txBody>
          <a:bodyPr wrap="square" rtlCol="0">
            <a:spAutoFit/>
          </a:bodyPr>
          <a:lstStyle/>
          <a:p>
            <a:r>
              <a:rPr lang="en-US" b="1" dirty="0"/>
              <a:t>IMU </a:t>
            </a:r>
          </a:p>
          <a:p>
            <a:r>
              <a:rPr lang="en-US" b="1" dirty="0"/>
              <a:t>(two unique addresses, 0x28, 0x29)</a:t>
            </a:r>
          </a:p>
        </p:txBody>
      </p:sp>
      <p:sp>
        <p:nvSpPr>
          <p:cNvPr id="105" name="TextBox 104">
            <a:extLst>
              <a:ext uri="{FF2B5EF4-FFF2-40B4-BE49-F238E27FC236}">
                <a16:creationId xmlns:a16="http://schemas.microsoft.com/office/drawing/2014/main" id="{68051812-AD1F-B357-C89A-C9723BFB5C2B}"/>
              </a:ext>
            </a:extLst>
          </p:cNvPr>
          <p:cNvSpPr txBox="1"/>
          <p:nvPr/>
        </p:nvSpPr>
        <p:spPr>
          <a:xfrm>
            <a:off x="9776508" y="1705689"/>
            <a:ext cx="1331366" cy="369332"/>
          </a:xfrm>
          <a:prstGeom prst="rect">
            <a:avLst/>
          </a:prstGeom>
          <a:noFill/>
        </p:spPr>
        <p:txBody>
          <a:bodyPr wrap="square" rtlCol="0">
            <a:spAutoFit/>
          </a:bodyPr>
          <a:lstStyle/>
          <a:p>
            <a:r>
              <a:rPr lang="en-US" b="1" dirty="0" err="1"/>
              <a:t>Rasberry</a:t>
            </a:r>
            <a:r>
              <a:rPr lang="en-US" b="1" dirty="0"/>
              <a:t> Pi</a:t>
            </a:r>
          </a:p>
        </p:txBody>
      </p:sp>
      <p:cxnSp>
        <p:nvCxnSpPr>
          <p:cNvPr id="111" name="Straight Connector 110">
            <a:extLst>
              <a:ext uri="{FF2B5EF4-FFF2-40B4-BE49-F238E27FC236}">
                <a16:creationId xmlns:a16="http://schemas.microsoft.com/office/drawing/2014/main" id="{24C3E237-8042-67EA-ED9D-016668DD088C}"/>
              </a:ext>
            </a:extLst>
          </p:cNvPr>
          <p:cNvCxnSpPr>
            <a:cxnSpLocks/>
          </p:cNvCxnSpPr>
          <p:nvPr/>
        </p:nvCxnSpPr>
        <p:spPr>
          <a:xfrm>
            <a:off x="8761856" y="2089632"/>
            <a:ext cx="1014652" cy="45"/>
          </a:xfrm>
          <a:prstGeom prst="line">
            <a:avLst/>
          </a:prstGeom>
        </p:spPr>
        <p:style>
          <a:lnRef idx="1">
            <a:schemeClr val="accent1"/>
          </a:lnRef>
          <a:fillRef idx="0">
            <a:schemeClr val="accent1"/>
          </a:fillRef>
          <a:effectRef idx="0">
            <a:schemeClr val="accent1"/>
          </a:effectRef>
          <a:fontRef idx="minor">
            <a:schemeClr val="tx1"/>
          </a:fontRef>
        </p:style>
      </p:cxnSp>
      <p:sp>
        <p:nvSpPr>
          <p:cNvPr id="114" name="TextBox 113">
            <a:extLst>
              <a:ext uri="{FF2B5EF4-FFF2-40B4-BE49-F238E27FC236}">
                <a16:creationId xmlns:a16="http://schemas.microsoft.com/office/drawing/2014/main" id="{8DAF8A4C-F499-9B68-1EA8-1CE8E34C47DF}"/>
              </a:ext>
            </a:extLst>
          </p:cNvPr>
          <p:cNvSpPr txBox="1"/>
          <p:nvPr/>
        </p:nvSpPr>
        <p:spPr>
          <a:xfrm>
            <a:off x="9061583" y="1786136"/>
            <a:ext cx="554063" cy="369332"/>
          </a:xfrm>
          <a:prstGeom prst="rect">
            <a:avLst/>
          </a:prstGeom>
          <a:noFill/>
        </p:spPr>
        <p:txBody>
          <a:bodyPr wrap="square">
            <a:spAutoFit/>
          </a:bodyPr>
          <a:lstStyle/>
          <a:p>
            <a:r>
              <a:rPr lang="en-US" b="1" dirty="0"/>
              <a:t>I2C</a:t>
            </a:r>
            <a:endParaRPr lang="en-US" dirty="0"/>
          </a:p>
        </p:txBody>
      </p:sp>
      <p:sp>
        <p:nvSpPr>
          <p:cNvPr id="2" name="TextBox 1">
            <a:extLst>
              <a:ext uri="{FF2B5EF4-FFF2-40B4-BE49-F238E27FC236}">
                <a16:creationId xmlns:a16="http://schemas.microsoft.com/office/drawing/2014/main" id="{29E5BBDE-F63A-6EDD-D97C-0B9AB62AB020}"/>
              </a:ext>
            </a:extLst>
          </p:cNvPr>
          <p:cNvSpPr txBox="1"/>
          <p:nvPr/>
        </p:nvSpPr>
        <p:spPr>
          <a:xfrm>
            <a:off x="794342" y="5724954"/>
            <a:ext cx="9570239" cy="646331"/>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b="1" dirty="0"/>
              <a:t>Circuit 5 for Camera Setup:</a:t>
            </a:r>
            <a:r>
              <a:rPr lang="en-US" b="1" dirty="0">
                <a:solidFill>
                  <a:srgbClr val="FF0000"/>
                </a:solidFill>
              </a:rPr>
              <a:t> same circuit has bench top testing with exception what ADC is ADS115, not MCP3421, to handle the higher sampling frequency at 16 bit -&gt; 200-500 Hz</a:t>
            </a:r>
            <a:endParaRPr lang="en-US" b="1" dirty="0"/>
          </a:p>
        </p:txBody>
      </p:sp>
    </p:spTree>
    <p:extLst>
      <p:ext uri="{BB962C8B-B14F-4D97-AF65-F5344CB8AC3E}">
        <p14:creationId xmlns:p14="http://schemas.microsoft.com/office/powerpoint/2010/main" val="8760178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160</TotalTime>
  <Words>466</Words>
  <Application>Microsoft Office PowerPoint</Application>
  <PresentationFormat>Widescreen</PresentationFormat>
  <Paragraphs>85</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barlow</vt:lpstr>
      <vt:lpstr>Office Theme</vt:lpstr>
      <vt:lpstr>Kinematic Presentation  Tom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Oppenheim, Tomas</dc:creator>
  <cp:lastModifiedBy>Oppenheim, Tomas</cp:lastModifiedBy>
  <cp:revision>4</cp:revision>
  <dcterms:created xsi:type="dcterms:W3CDTF">2025-05-14T16:40:10Z</dcterms:created>
  <dcterms:modified xsi:type="dcterms:W3CDTF">2025-06-03T19:57:37Z</dcterms:modified>
</cp:coreProperties>
</file>

<file path=docProps/thumbnail.jpeg>
</file>